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2"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F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88FD-285B-4FD9-A7B3-9957015797F4}" type="datetimeFigureOut">
              <a:rPr lang="en-IN" smtClean="0"/>
              <a:t>11-11-2022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7C783-FFEC-464E-9562-29A8B577559D}" type="slidenum">
              <a:rPr lang="en-IN" smtClean="0"/>
              <a:t>‹#›</a:t>
            </a:fld>
            <a:endParaRPr lang="en-IN"/>
          </a:p>
        </p:txBody>
      </p:sp>
    </p:spTree>
    <p:extLst>
      <p:ext uri="{BB962C8B-B14F-4D97-AF65-F5344CB8AC3E}">
        <p14:creationId xmlns:p14="http://schemas.microsoft.com/office/powerpoint/2010/main" val="476078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81;p1:notes">
            <a:extLst>
              <a:ext uri="{FF2B5EF4-FFF2-40B4-BE49-F238E27FC236}">
                <a16:creationId xmlns:a16="http://schemas.microsoft.com/office/drawing/2014/main" id="{DAB7529C-CB61-F776-FFBF-8C80EAF3AA3E}"/>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pPr>
            <a:endParaRPr lang="en-US" altLang="en-US"/>
          </a:p>
        </p:txBody>
      </p:sp>
      <p:sp>
        <p:nvSpPr>
          <p:cNvPr id="4099" name="Google Shape;82;p1:notes">
            <a:extLst>
              <a:ext uri="{FF2B5EF4-FFF2-40B4-BE49-F238E27FC236}">
                <a16:creationId xmlns:a16="http://schemas.microsoft.com/office/drawing/2014/main" id="{14833473-BBDF-79C3-B7FA-E9A0190CCA84}"/>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46C9-C3FF-779F-BC94-582B8498A0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51DD2F-A309-6E1F-650B-07EAB6767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FB3575-D4EF-03B6-A758-3014CC05A37D}"/>
              </a:ext>
            </a:extLst>
          </p:cNvPr>
          <p:cNvSpPr>
            <a:spLocks noGrp="1"/>
          </p:cNvSpPr>
          <p:nvPr>
            <p:ph type="dt" sz="half" idx="10"/>
          </p:nvPr>
        </p:nvSpPr>
        <p:spPr/>
        <p:txBody>
          <a:bodyPr/>
          <a:lstStyle/>
          <a:p>
            <a:fld id="{E809091E-3943-4A1D-AE47-23E51F8A86F7}" type="datetimeFigureOut">
              <a:rPr lang="en-IN" smtClean="0"/>
              <a:t>11-11-2022</a:t>
            </a:fld>
            <a:endParaRPr lang="en-IN"/>
          </a:p>
        </p:txBody>
      </p:sp>
      <p:sp>
        <p:nvSpPr>
          <p:cNvPr id="5" name="Footer Placeholder 4">
            <a:extLst>
              <a:ext uri="{FF2B5EF4-FFF2-40B4-BE49-F238E27FC236}">
                <a16:creationId xmlns:a16="http://schemas.microsoft.com/office/drawing/2014/main" id="{9DD4C79D-98E0-49AE-CFAE-5FA4B0F2D6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3242A7-19C8-B0B2-00EA-5E4A192218F6}"/>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182635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876F-E566-69F9-76E3-FE98C2EF53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FCEB98-0D45-4F08-B33C-5095923363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B77026-2CD1-0E72-6895-D563D8452FB7}"/>
              </a:ext>
            </a:extLst>
          </p:cNvPr>
          <p:cNvSpPr>
            <a:spLocks noGrp="1"/>
          </p:cNvSpPr>
          <p:nvPr>
            <p:ph type="dt" sz="half" idx="10"/>
          </p:nvPr>
        </p:nvSpPr>
        <p:spPr/>
        <p:txBody>
          <a:bodyPr/>
          <a:lstStyle/>
          <a:p>
            <a:fld id="{E809091E-3943-4A1D-AE47-23E51F8A86F7}" type="datetimeFigureOut">
              <a:rPr lang="en-IN" smtClean="0"/>
              <a:t>11-11-2022</a:t>
            </a:fld>
            <a:endParaRPr lang="en-IN"/>
          </a:p>
        </p:txBody>
      </p:sp>
      <p:sp>
        <p:nvSpPr>
          <p:cNvPr id="5" name="Footer Placeholder 4">
            <a:extLst>
              <a:ext uri="{FF2B5EF4-FFF2-40B4-BE49-F238E27FC236}">
                <a16:creationId xmlns:a16="http://schemas.microsoft.com/office/drawing/2014/main" id="{8A6D5D24-4CC0-8833-2C31-B10B1C896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F69964-CA08-5442-D309-DF30A4EC0FBD}"/>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4035821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53277B-6821-AE4E-0A14-A4A9364473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452BCA-7A04-9E1F-D6A9-FC1B251175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256898-519B-1EFB-548C-8C96FC53C9C9}"/>
              </a:ext>
            </a:extLst>
          </p:cNvPr>
          <p:cNvSpPr>
            <a:spLocks noGrp="1"/>
          </p:cNvSpPr>
          <p:nvPr>
            <p:ph type="dt" sz="half" idx="10"/>
          </p:nvPr>
        </p:nvSpPr>
        <p:spPr/>
        <p:txBody>
          <a:bodyPr/>
          <a:lstStyle/>
          <a:p>
            <a:fld id="{E809091E-3943-4A1D-AE47-23E51F8A86F7}" type="datetimeFigureOut">
              <a:rPr lang="en-IN" smtClean="0"/>
              <a:t>11-11-2022</a:t>
            </a:fld>
            <a:endParaRPr lang="en-IN"/>
          </a:p>
        </p:txBody>
      </p:sp>
      <p:sp>
        <p:nvSpPr>
          <p:cNvPr id="5" name="Footer Placeholder 4">
            <a:extLst>
              <a:ext uri="{FF2B5EF4-FFF2-40B4-BE49-F238E27FC236}">
                <a16:creationId xmlns:a16="http://schemas.microsoft.com/office/drawing/2014/main" id="{429BB72B-99B0-7DE0-D11A-84173F77DA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70658C-AA95-EBB2-BE31-0147F198B8B7}"/>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386216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1CF2-7978-11E0-855D-686E0A8125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36135C-A9D5-8F0C-D724-7F4C2AF620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2EB4F8-D918-15F6-033D-1BAFBCAF72D7}"/>
              </a:ext>
            </a:extLst>
          </p:cNvPr>
          <p:cNvSpPr>
            <a:spLocks noGrp="1"/>
          </p:cNvSpPr>
          <p:nvPr>
            <p:ph type="dt" sz="half" idx="10"/>
          </p:nvPr>
        </p:nvSpPr>
        <p:spPr/>
        <p:txBody>
          <a:bodyPr/>
          <a:lstStyle/>
          <a:p>
            <a:fld id="{E809091E-3943-4A1D-AE47-23E51F8A86F7}" type="datetimeFigureOut">
              <a:rPr lang="en-IN" smtClean="0"/>
              <a:t>11-11-2022</a:t>
            </a:fld>
            <a:endParaRPr lang="en-IN"/>
          </a:p>
        </p:txBody>
      </p:sp>
      <p:sp>
        <p:nvSpPr>
          <p:cNvPr id="5" name="Footer Placeholder 4">
            <a:extLst>
              <a:ext uri="{FF2B5EF4-FFF2-40B4-BE49-F238E27FC236}">
                <a16:creationId xmlns:a16="http://schemas.microsoft.com/office/drawing/2014/main" id="{EE2E75BC-E418-4484-10B5-7E103F0B61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73034D-03B6-21CD-4C69-B4228C86E10E}"/>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140522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5422E-4748-4875-881C-3D0D9AB9AC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14B3C2-E546-5C63-0A1D-5B7C6B7494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DBCB03-9771-591A-BEB0-998C95DEA344}"/>
              </a:ext>
            </a:extLst>
          </p:cNvPr>
          <p:cNvSpPr>
            <a:spLocks noGrp="1"/>
          </p:cNvSpPr>
          <p:nvPr>
            <p:ph type="dt" sz="half" idx="10"/>
          </p:nvPr>
        </p:nvSpPr>
        <p:spPr/>
        <p:txBody>
          <a:bodyPr/>
          <a:lstStyle/>
          <a:p>
            <a:fld id="{E809091E-3943-4A1D-AE47-23E51F8A86F7}" type="datetimeFigureOut">
              <a:rPr lang="en-IN" smtClean="0"/>
              <a:t>11-11-2022</a:t>
            </a:fld>
            <a:endParaRPr lang="en-IN"/>
          </a:p>
        </p:txBody>
      </p:sp>
      <p:sp>
        <p:nvSpPr>
          <p:cNvPr id="5" name="Footer Placeholder 4">
            <a:extLst>
              <a:ext uri="{FF2B5EF4-FFF2-40B4-BE49-F238E27FC236}">
                <a16:creationId xmlns:a16="http://schemas.microsoft.com/office/drawing/2014/main" id="{0C5FCD3B-4892-518B-DE5A-8CFFE56D8C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0058AD-8C66-F5CF-5AD8-D88EEA1D591D}"/>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257657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4AA3-518E-6508-E3AB-598A962BEE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41823F-E30F-2B6D-636C-D525710D1B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9A69FC3-A42F-083C-6120-A1CEAFA063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289BE92-8F22-6AF9-0C82-76C839BD8708}"/>
              </a:ext>
            </a:extLst>
          </p:cNvPr>
          <p:cNvSpPr>
            <a:spLocks noGrp="1"/>
          </p:cNvSpPr>
          <p:nvPr>
            <p:ph type="dt" sz="half" idx="10"/>
          </p:nvPr>
        </p:nvSpPr>
        <p:spPr/>
        <p:txBody>
          <a:bodyPr/>
          <a:lstStyle/>
          <a:p>
            <a:fld id="{E809091E-3943-4A1D-AE47-23E51F8A86F7}" type="datetimeFigureOut">
              <a:rPr lang="en-IN" smtClean="0"/>
              <a:t>11-11-2022</a:t>
            </a:fld>
            <a:endParaRPr lang="en-IN"/>
          </a:p>
        </p:txBody>
      </p:sp>
      <p:sp>
        <p:nvSpPr>
          <p:cNvPr id="6" name="Footer Placeholder 5">
            <a:extLst>
              <a:ext uri="{FF2B5EF4-FFF2-40B4-BE49-F238E27FC236}">
                <a16:creationId xmlns:a16="http://schemas.microsoft.com/office/drawing/2014/main" id="{6C2B59C5-8CB2-07CE-D467-E9F3FF8411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A249DB-DB07-5B6A-7DF9-947EE171BDDB}"/>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1178505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49A0-D301-D909-5BCA-F43903E2D7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A0FE5B-F261-CE38-A442-8D4F83380E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3BB17D-D8EB-5C3B-85D8-4FA621CE56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3C9427-B607-AFE2-E476-B3E0DFA38A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104E15-7505-5BEB-6905-3FE1D9ED2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4507E6-68D9-7783-7357-B137827A2526}"/>
              </a:ext>
            </a:extLst>
          </p:cNvPr>
          <p:cNvSpPr>
            <a:spLocks noGrp="1"/>
          </p:cNvSpPr>
          <p:nvPr>
            <p:ph type="dt" sz="half" idx="10"/>
          </p:nvPr>
        </p:nvSpPr>
        <p:spPr/>
        <p:txBody>
          <a:bodyPr/>
          <a:lstStyle/>
          <a:p>
            <a:fld id="{E809091E-3943-4A1D-AE47-23E51F8A86F7}" type="datetimeFigureOut">
              <a:rPr lang="en-IN" smtClean="0"/>
              <a:t>11-11-2022</a:t>
            </a:fld>
            <a:endParaRPr lang="en-IN"/>
          </a:p>
        </p:txBody>
      </p:sp>
      <p:sp>
        <p:nvSpPr>
          <p:cNvPr id="8" name="Footer Placeholder 7">
            <a:extLst>
              <a:ext uri="{FF2B5EF4-FFF2-40B4-BE49-F238E27FC236}">
                <a16:creationId xmlns:a16="http://schemas.microsoft.com/office/drawing/2014/main" id="{79FA311D-51CE-3D74-1CC4-E8ADC912E1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1A84CB5-4CC2-5459-8955-EA929960A4A3}"/>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268632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29B7-9F26-AE3E-E92D-746E927720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3656AD-172E-DE4E-3D58-AFE77EFB80E0}"/>
              </a:ext>
            </a:extLst>
          </p:cNvPr>
          <p:cNvSpPr>
            <a:spLocks noGrp="1"/>
          </p:cNvSpPr>
          <p:nvPr>
            <p:ph type="dt" sz="half" idx="10"/>
          </p:nvPr>
        </p:nvSpPr>
        <p:spPr/>
        <p:txBody>
          <a:bodyPr/>
          <a:lstStyle/>
          <a:p>
            <a:fld id="{E809091E-3943-4A1D-AE47-23E51F8A86F7}" type="datetimeFigureOut">
              <a:rPr lang="en-IN" smtClean="0"/>
              <a:t>11-11-2022</a:t>
            </a:fld>
            <a:endParaRPr lang="en-IN"/>
          </a:p>
        </p:txBody>
      </p:sp>
      <p:sp>
        <p:nvSpPr>
          <p:cNvPr id="4" name="Footer Placeholder 3">
            <a:extLst>
              <a:ext uri="{FF2B5EF4-FFF2-40B4-BE49-F238E27FC236}">
                <a16:creationId xmlns:a16="http://schemas.microsoft.com/office/drawing/2014/main" id="{5D86B402-DEEB-6BF1-E807-7F924049602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98BB45-BBA9-8542-B276-209408770081}"/>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23271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03E31A-489B-C08C-B56A-4760B16E05A0}"/>
              </a:ext>
            </a:extLst>
          </p:cNvPr>
          <p:cNvSpPr>
            <a:spLocks noGrp="1"/>
          </p:cNvSpPr>
          <p:nvPr>
            <p:ph type="dt" sz="half" idx="10"/>
          </p:nvPr>
        </p:nvSpPr>
        <p:spPr/>
        <p:txBody>
          <a:bodyPr/>
          <a:lstStyle/>
          <a:p>
            <a:fld id="{E809091E-3943-4A1D-AE47-23E51F8A86F7}" type="datetimeFigureOut">
              <a:rPr lang="en-IN" smtClean="0"/>
              <a:t>11-11-2022</a:t>
            </a:fld>
            <a:endParaRPr lang="en-IN"/>
          </a:p>
        </p:txBody>
      </p:sp>
      <p:sp>
        <p:nvSpPr>
          <p:cNvPr id="3" name="Footer Placeholder 2">
            <a:extLst>
              <a:ext uri="{FF2B5EF4-FFF2-40B4-BE49-F238E27FC236}">
                <a16:creationId xmlns:a16="http://schemas.microsoft.com/office/drawing/2014/main" id="{DE9ED734-1ADE-E98A-CBC3-B31EA75188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59CD9BF-16FE-CF74-2B9C-66C7CFC0FC43}"/>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1067108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E4BE-2D12-049F-9C5A-62D237F44F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C99B2B-0C2D-55F7-AAC6-433BE791BB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3FD127-94C4-07C5-45D6-A935421CC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99F336-5997-3A6C-A0D3-94A6B8C465FC}"/>
              </a:ext>
            </a:extLst>
          </p:cNvPr>
          <p:cNvSpPr>
            <a:spLocks noGrp="1"/>
          </p:cNvSpPr>
          <p:nvPr>
            <p:ph type="dt" sz="half" idx="10"/>
          </p:nvPr>
        </p:nvSpPr>
        <p:spPr/>
        <p:txBody>
          <a:bodyPr/>
          <a:lstStyle/>
          <a:p>
            <a:fld id="{E809091E-3943-4A1D-AE47-23E51F8A86F7}" type="datetimeFigureOut">
              <a:rPr lang="en-IN" smtClean="0"/>
              <a:t>11-11-2022</a:t>
            </a:fld>
            <a:endParaRPr lang="en-IN"/>
          </a:p>
        </p:txBody>
      </p:sp>
      <p:sp>
        <p:nvSpPr>
          <p:cNvPr id="6" name="Footer Placeholder 5">
            <a:extLst>
              <a:ext uri="{FF2B5EF4-FFF2-40B4-BE49-F238E27FC236}">
                <a16:creationId xmlns:a16="http://schemas.microsoft.com/office/drawing/2014/main" id="{0CA0ECA5-07EB-54F2-0DC9-706399B717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5AF01B-AE82-654A-FC75-7E74957FBAE6}"/>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1493961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2B749-2DB9-772B-93D8-5F9F18025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1FDBC7-A234-6203-074B-FD0649480D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5EE202-65AE-7B70-A2A2-BD4505029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DFBFAC-F464-71F6-CC49-ABD50374B9A7}"/>
              </a:ext>
            </a:extLst>
          </p:cNvPr>
          <p:cNvSpPr>
            <a:spLocks noGrp="1"/>
          </p:cNvSpPr>
          <p:nvPr>
            <p:ph type="dt" sz="half" idx="10"/>
          </p:nvPr>
        </p:nvSpPr>
        <p:spPr/>
        <p:txBody>
          <a:bodyPr/>
          <a:lstStyle/>
          <a:p>
            <a:fld id="{E809091E-3943-4A1D-AE47-23E51F8A86F7}" type="datetimeFigureOut">
              <a:rPr lang="en-IN" smtClean="0"/>
              <a:t>11-11-2022</a:t>
            </a:fld>
            <a:endParaRPr lang="en-IN"/>
          </a:p>
        </p:txBody>
      </p:sp>
      <p:sp>
        <p:nvSpPr>
          <p:cNvPr id="6" name="Footer Placeholder 5">
            <a:extLst>
              <a:ext uri="{FF2B5EF4-FFF2-40B4-BE49-F238E27FC236}">
                <a16:creationId xmlns:a16="http://schemas.microsoft.com/office/drawing/2014/main" id="{37B5EF2B-429F-6760-4F00-33E348D3AA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ACE380-DC4F-20EA-2A24-42DD95B58093}"/>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2176806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60E78F-A3B6-9898-2B72-02AB9CA0AA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7FC2E1-D3F4-3AF4-3EE2-E1FFD49A08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910349-9DBE-DB3B-927B-697996BDF6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9091E-3943-4A1D-AE47-23E51F8A86F7}" type="datetimeFigureOut">
              <a:rPr lang="en-IN" smtClean="0"/>
              <a:t>11-11-2022</a:t>
            </a:fld>
            <a:endParaRPr lang="en-IN"/>
          </a:p>
        </p:txBody>
      </p:sp>
      <p:sp>
        <p:nvSpPr>
          <p:cNvPr id="5" name="Footer Placeholder 4">
            <a:extLst>
              <a:ext uri="{FF2B5EF4-FFF2-40B4-BE49-F238E27FC236}">
                <a16:creationId xmlns:a16="http://schemas.microsoft.com/office/drawing/2014/main" id="{5355FC33-977F-89A3-C4DD-D147ED9E5E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8133B2E-9D51-C163-49C4-B21318984E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ADB6A6-F91A-4616-8418-1AFE0735D4CE}" type="slidenum">
              <a:rPr lang="en-IN" smtClean="0"/>
              <a:t>‹#›</a:t>
            </a:fld>
            <a:endParaRPr lang="en-IN"/>
          </a:p>
        </p:txBody>
      </p:sp>
    </p:spTree>
    <p:extLst>
      <p:ext uri="{BB962C8B-B14F-4D97-AF65-F5344CB8AC3E}">
        <p14:creationId xmlns:p14="http://schemas.microsoft.com/office/powerpoint/2010/main" val="2775889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1.png"/><Relationship Id="rId3" Type="http://schemas.openxmlformats.org/officeDocument/2006/relationships/image" Target="../media/image22.jpeg"/><Relationship Id="rId7" Type="http://schemas.openxmlformats.org/officeDocument/2006/relationships/image" Target="../media/image26.jpg"/><Relationship Id="rId12" Type="http://schemas.openxmlformats.org/officeDocument/2006/relationships/image" Target="../media/image30.png"/><Relationship Id="rId2" Type="http://schemas.openxmlformats.org/officeDocument/2006/relationships/image" Target="../media/image21.jpe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25.jpg"/><Relationship Id="rId11" Type="http://schemas.openxmlformats.org/officeDocument/2006/relationships/image" Target="../media/image29.jpeg"/><Relationship Id="rId5" Type="http://schemas.openxmlformats.org/officeDocument/2006/relationships/image" Target="../media/image24.jpeg"/><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jpeg"/><Relationship Id="rId14" Type="http://schemas.openxmlformats.org/officeDocument/2006/relationships/hyperlink" Target="https://docs.google.com/spreadsheets/d/1Co4SQlo5R8QnCOItWpmBzOr8P8-oFHOHVjFc6foJNPI/edit?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FCFBF4A-2C27-8644-CAE7-A23EB8BAF84D}"/>
              </a:ext>
            </a:extLst>
          </p:cNvPr>
          <p:cNvSpPr/>
          <p:nvPr/>
        </p:nvSpPr>
        <p:spPr>
          <a:xfrm>
            <a:off x="2107893" y="1816958"/>
            <a:ext cx="7976206" cy="4438188"/>
          </a:xfrm>
          <a:prstGeom prst="roundRect">
            <a:avLst/>
          </a:prstGeom>
          <a:solidFill>
            <a:schemeClr val="bg1"/>
          </a:solidFill>
          <a:effectLst>
            <a:glow rad="2286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grpSp>
        <p:nvGrpSpPr>
          <p:cNvPr id="3079" name="Group 10">
            <a:extLst>
              <a:ext uri="{FF2B5EF4-FFF2-40B4-BE49-F238E27FC236}">
                <a16:creationId xmlns:a16="http://schemas.microsoft.com/office/drawing/2014/main" id="{E613AF4F-AA27-2383-021A-E96D36478C5D}"/>
              </a:ext>
            </a:extLst>
          </p:cNvPr>
          <p:cNvGrpSpPr>
            <a:grpSpLocks/>
          </p:cNvGrpSpPr>
          <p:nvPr/>
        </p:nvGrpSpPr>
        <p:grpSpPr bwMode="auto">
          <a:xfrm>
            <a:off x="3714750" y="3759200"/>
            <a:ext cx="4762500" cy="1460500"/>
            <a:chOff x="3983420" y="3303309"/>
            <a:chExt cx="4225159" cy="1114106"/>
          </a:xfrm>
        </p:grpSpPr>
        <p:pic>
          <p:nvPicPr>
            <p:cNvPr id="12" name="Picture 11" descr="A person with long hair wearing glasses&#10;&#10;Description automatically generated with low confidence">
              <a:extLst>
                <a:ext uri="{FF2B5EF4-FFF2-40B4-BE49-F238E27FC236}">
                  <a16:creationId xmlns:a16="http://schemas.microsoft.com/office/drawing/2014/main" id="{CAFDC898-4785-5931-3E87-60EF46568BB9}"/>
                </a:ext>
              </a:extLst>
            </p:cNvPr>
            <p:cNvPicPr>
              <a:picLocks noChangeAspect="1"/>
            </p:cNvPicPr>
            <p:nvPr/>
          </p:nvPicPr>
          <p:blipFill>
            <a:blip r:embed="rId3"/>
            <a:stretch>
              <a:fillRect/>
            </a:stretch>
          </p:blipFill>
          <p:spPr>
            <a:xfrm>
              <a:off x="7267777" y="3303309"/>
              <a:ext cx="940802" cy="1114106"/>
            </a:xfrm>
            <a:prstGeom prst="rect">
              <a:avLst/>
            </a:prstGeom>
            <a:effectLst>
              <a:outerShdw blurRad="50800" dist="38100" dir="2700000" algn="tl" rotWithShape="0">
                <a:prstClr val="black">
                  <a:alpha val="40000"/>
                </a:prstClr>
              </a:outerShdw>
            </a:effectLst>
          </p:spPr>
        </p:pic>
        <p:pic>
          <p:nvPicPr>
            <p:cNvPr id="13" name="Picture 12" descr="A person in a suit and tie&#10;&#10;Description automatically generated">
              <a:extLst>
                <a:ext uri="{FF2B5EF4-FFF2-40B4-BE49-F238E27FC236}">
                  <a16:creationId xmlns:a16="http://schemas.microsoft.com/office/drawing/2014/main" id="{22CF54A7-7730-8387-5CB5-0301E5AB36B8}"/>
                </a:ext>
              </a:extLst>
            </p:cNvPr>
            <p:cNvPicPr>
              <a:picLocks noChangeAspect="1"/>
            </p:cNvPicPr>
            <p:nvPr/>
          </p:nvPicPr>
          <p:blipFill>
            <a:blip r:embed="rId4"/>
            <a:stretch>
              <a:fillRect/>
            </a:stretch>
          </p:blipFill>
          <p:spPr>
            <a:xfrm>
              <a:off x="3983420" y="3303309"/>
              <a:ext cx="940802" cy="1114106"/>
            </a:xfrm>
            <a:prstGeom prst="rect">
              <a:avLst/>
            </a:prstGeom>
            <a:effectLst>
              <a:outerShdw blurRad="50800" dist="38100" dir="2700000" algn="tl" rotWithShape="0">
                <a:prstClr val="black">
                  <a:alpha val="40000"/>
                </a:prstClr>
              </a:outerShdw>
            </a:effectLst>
          </p:spPr>
        </p:pic>
        <p:pic>
          <p:nvPicPr>
            <p:cNvPr id="14" name="Picture 13" descr="A person wearing glasses and a suit&#10;&#10;Description automatically generated with medium confidence">
              <a:extLst>
                <a:ext uri="{FF2B5EF4-FFF2-40B4-BE49-F238E27FC236}">
                  <a16:creationId xmlns:a16="http://schemas.microsoft.com/office/drawing/2014/main" id="{EC6D7C85-3D04-9DE9-50EC-64F3CA5B0937}"/>
                </a:ext>
              </a:extLst>
            </p:cNvPr>
            <p:cNvPicPr>
              <a:picLocks noChangeAspect="1"/>
            </p:cNvPicPr>
            <p:nvPr/>
          </p:nvPicPr>
          <p:blipFill>
            <a:blip r:embed="rId5"/>
            <a:stretch>
              <a:fillRect/>
            </a:stretch>
          </p:blipFill>
          <p:spPr>
            <a:xfrm>
              <a:off x="5625598" y="3303309"/>
              <a:ext cx="940802" cy="1114106"/>
            </a:xfrm>
            <a:prstGeom prst="rect">
              <a:avLst/>
            </a:prstGeom>
            <a:effectLst>
              <a:outerShdw blurRad="50800" dist="38100" dir="2700000" algn="tl" rotWithShape="0">
                <a:prstClr val="black">
                  <a:alpha val="40000"/>
                </a:prstClr>
              </a:outerShdw>
            </a:effectLst>
          </p:spPr>
        </p:pic>
      </p:grpSp>
      <p:sp>
        <p:nvSpPr>
          <p:cNvPr id="3080" name="Subtitle 2">
            <a:extLst>
              <a:ext uri="{FF2B5EF4-FFF2-40B4-BE49-F238E27FC236}">
                <a16:creationId xmlns:a16="http://schemas.microsoft.com/office/drawing/2014/main" id="{6E75CE8D-A170-D39C-4E46-FCBD79A4BFEF}"/>
              </a:ext>
            </a:extLst>
          </p:cNvPr>
          <p:cNvSpPr txBox="1">
            <a:spLocks noChangeArrowheads="1"/>
          </p:cNvSpPr>
          <p:nvPr/>
        </p:nvSpPr>
        <p:spPr bwMode="auto">
          <a:xfrm>
            <a:off x="3594100" y="5399088"/>
            <a:ext cx="507047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IN" altLang="en-US" sz="1600" b="1"/>
              <a:t>Devesh Sinha               Mohit Kiradoo                Kajal Gupta</a:t>
            </a:r>
          </a:p>
        </p:txBody>
      </p:sp>
      <p:sp>
        <p:nvSpPr>
          <p:cNvPr id="3082" name="Subtitle 2">
            <a:extLst>
              <a:ext uri="{FF2B5EF4-FFF2-40B4-BE49-F238E27FC236}">
                <a16:creationId xmlns:a16="http://schemas.microsoft.com/office/drawing/2014/main" id="{2E90C3BF-F516-5116-6E7D-69FB3F7B7033}"/>
              </a:ext>
            </a:extLst>
          </p:cNvPr>
          <p:cNvSpPr txBox="1">
            <a:spLocks noChangeArrowheads="1"/>
          </p:cNvSpPr>
          <p:nvPr/>
        </p:nvSpPr>
        <p:spPr bwMode="auto">
          <a:xfrm>
            <a:off x="3714750" y="5843588"/>
            <a:ext cx="47625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en-IN" altLang="en-US" sz="2000" b="1"/>
              <a:t>T. A. Pai Management Institute</a:t>
            </a:r>
          </a:p>
        </p:txBody>
      </p:sp>
      <p:sp>
        <p:nvSpPr>
          <p:cNvPr id="17" name="Subtitle 2">
            <a:extLst>
              <a:ext uri="{FF2B5EF4-FFF2-40B4-BE49-F238E27FC236}">
                <a16:creationId xmlns:a16="http://schemas.microsoft.com/office/drawing/2014/main" id="{A2D9F975-D636-DE27-8483-E82E085D9A48}"/>
              </a:ext>
            </a:extLst>
          </p:cNvPr>
          <p:cNvSpPr txBox="1">
            <a:spLocks/>
          </p:cNvSpPr>
          <p:nvPr/>
        </p:nvSpPr>
        <p:spPr>
          <a:xfrm>
            <a:off x="4338638" y="1638300"/>
            <a:ext cx="3514725" cy="3571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spcAft>
                <a:spcPts val="0"/>
              </a:spcAft>
              <a:defRPr/>
            </a:pPr>
            <a:r>
              <a:rPr lang="en-IN" sz="1800" b="1" dirty="0"/>
              <a:t>Team SORTED</a:t>
            </a:r>
          </a:p>
        </p:txBody>
      </p:sp>
      <p:sp>
        <p:nvSpPr>
          <p:cNvPr id="3" name="Title 2">
            <a:extLst>
              <a:ext uri="{FF2B5EF4-FFF2-40B4-BE49-F238E27FC236}">
                <a16:creationId xmlns:a16="http://schemas.microsoft.com/office/drawing/2014/main" id="{006E3E04-9126-CE67-9D8E-0D1A81D8F34A}"/>
              </a:ext>
            </a:extLst>
          </p:cNvPr>
          <p:cNvSpPr>
            <a:spLocks noGrp="1"/>
          </p:cNvSpPr>
          <p:nvPr>
            <p:ph type="ctrTitle"/>
          </p:nvPr>
        </p:nvSpPr>
        <p:spPr>
          <a:xfrm>
            <a:off x="1695450" y="1041400"/>
            <a:ext cx="9144000" cy="2387600"/>
          </a:xfrm>
        </p:spPr>
        <p:txBody>
          <a:bodyPr>
            <a:normAutofit/>
          </a:bodyPr>
          <a:lstStyle/>
          <a:p>
            <a:r>
              <a:rPr lang="en-IN" sz="4800" b="1" dirty="0"/>
              <a:t>The Coffee Tales</a:t>
            </a:r>
            <a:br>
              <a:rPr lang="en-IN" sz="4800" dirty="0"/>
            </a:br>
            <a:r>
              <a:rPr lang="en-IN" sz="4400" dirty="0"/>
              <a:t>Dethroning the King?</a:t>
            </a:r>
            <a:endParaRPr lang="en-IN" sz="4800" dirty="0"/>
          </a:p>
        </p:txBody>
      </p:sp>
      <p:pic>
        <p:nvPicPr>
          <p:cNvPr id="5" name="Picture 4">
            <a:extLst>
              <a:ext uri="{FF2B5EF4-FFF2-40B4-BE49-F238E27FC236}">
                <a16:creationId xmlns:a16="http://schemas.microsoft.com/office/drawing/2014/main" id="{46DBEA97-43D9-CD16-AC78-F42CD684E7D2}"/>
              </a:ext>
            </a:extLst>
          </p:cNvPr>
          <p:cNvPicPr>
            <a:picLocks noChangeAspect="1"/>
          </p:cNvPicPr>
          <p:nvPr/>
        </p:nvPicPr>
        <p:blipFill rotWithShape="1">
          <a:blip r:embed="rId6"/>
          <a:srcRect t="70991" r="28160"/>
          <a:stretch/>
        </p:blipFill>
        <p:spPr>
          <a:xfrm>
            <a:off x="9355121" y="114301"/>
            <a:ext cx="2770204" cy="596899"/>
          </a:xfrm>
          <a:prstGeom prst="rect">
            <a:avLst/>
          </a:prstGeom>
        </p:spPr>
      </p:pic>
      <p:pic>
        <p:nvPicPr>
          <p:cNvPr id="7" name="Picture 6">
            <a:extLst>
              <a:ext uri="{FF2B5EF4-FFF2-40B4-BE49-F238E27FC236}">
                <a16:creationId xmlns:a16="http://schemas.microsoft.com/office/drawing/2014/main" id="{3DDB9CE1-5FD9-B855-5F68-3F22132E9A8F}"/>
              </a:ext>
            </a:extLst>
          </p:cNvPr>
          <p:cNvPicPr>
            <a:picLocks noChangeAspect="1"/>
          </p:cNvPicPr>
          <p:nvPr/>
        </p:nvPicPr>
        <p:blipFill>
          <a:blip r:embed="rId7"/>
          <a:stretch>
            <a:fillRect/>
          </a:stretch>
        </p:blipFill>
        <p:spPr>
          <a:xfrm>
            <a:off x="76200" y="50404"/>
            <a:ext cx="2625867" cy="8730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FC4F1EC-FEFD-8B89-047A-ADDB868DAB38}"/>
              </a:ext>
            </a:extLst>
          </p:cNvPr>
          <p:cNvGrpSpPr/>
          <p:nvPr/>
        </p:nvGrpSpPr>
        <p:grpSpPr>
          <a:xfrm>
            <a:off x="0" y="-3634"/>
            <a:ext cx="12192000" cy="539114"/>
            <a:chOff x="0" y="-3634"/>
            <a:chExt cx="12192000" cy="539114"/>
          </a:xfrm>
        </p:grpSpPr>
        <p:sp>
          <p:nvSpPr>
            <p:cNvPr id="2" name="Rectangle 1">
              <a:extLst>
                <a:ext uri="{FF2B5EF4-FFF2-40B4-BE49-F238E27FC236}">
                  <a16:creationId xmlns:a16="http://schemas.microsoft.com/office/drawing/2014/main" id="{14F4F4FA-1263-0071-F580-8E207D747ECE}"/>
                </a:ext>
              </a:extLst>
            </p:cNvPr>
            <p:cNvSpPr/>
            <p:nvPr/>
          </p:nvSpPr>
          <p:spPr>
            <a:xfrm>
              <a:off x="0" y="1"/>
              <a:ext cx="2438400" cy="535286"/>
            </a:xfrm>
            <a:prstGeom prst="rect">
              <a:avLst/>
            </a:prstGeom>
            <a:solidFill>
              <a:srgbClr val="DD0F2D"/>
            </a:solidFill>
            <a:ln>
              <a:solidFill>
                <a:srgbClr val="DD0F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CONSUMER PERSONA</a:t>
              </a:r>
            </a:p>
          </p:txBody>
        </p:sp>
        <p:sp>
          <p:nvSpPr>
            <p:cNvPr id="3" name="Rectangle 2">
              <a:extLst>
                <a:ext uri="{FF2B5EF4-FFF2-40B4-BE49-F238E27FC236}">
                  <a16:creationId xmlns:a16="http://schemas.microsoft.com/office/drawing/2014/main" id="{4C946F26-6DA8-E2EA-0612-C817D74537B2}"/>
                </a:ext>
              </a:extLst>
            </p:cNvPr>
            <p:cNvSpPr/>
            <p:nvPr/>
          </p:nvSpPr>
          <p:spPr>
            <a:xfrm>
              <a:off x="2438400" y="-1"/>
              <a:ext cx="2438400" cy="532463"/>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TIM HORTONS vs STARBUCKS</a:t>
              </a:r>
            </a:p>
          </p:txBody>
        </p:sp>
        <p:sp>
          <p:nvSpPr>
            <p:cNvPr id="4" name="Rectangle 3">
              <a:extLst>
                <a:ext uri="{FF2B5EF4-FFF2-40B4-BE49-F238E27FC236}">
                  <a16:creationId xmlns:a16="http://schemas.microsoft.com/office/drawing/2014/main" id="{930AFC29-8AD2-F082-AC98-4C7F6DA9C4C6}"/>
                </a:ext>
              </a:extLst>
            </p:cNvPr>
            <p:cNvSpPr/>
            <p:nvPr/>
          </p:nvSpPr>
          <p:spPr>
            <a:xfrm>
              <a:off x="4876800" y="-3634"/>
              <a:ext cx="2438400" cy="535479"/>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ACQUIRING CUSTOMERS</a:t>
              </a:r>
            </a:p>
          </p:txBody>
        </p:sp>
        <p:sp>
          <p:nvSpPr>
            <p:cNvPr id="5" name="Rectangle 4">
              <a:extLst>
                <a:ext uri="{FF2B5EF4-FFF2-40B4-BE49-F238E27FC236}">
                  <a16:creationId xmlns:a16="http://schemas.microsoft.com/office/drawing/2014/main" id="{E9863261-7E12-D1D6-E465-DD1D0D91332B}"/>
                </a:ext>
              </a:extLst>
            </p:cNvPr>
            <p:cNvSpPr/>
            <p:nvPr/>
          </p:nvSpPr>
          <p:spPr>
            <a:xfrm>
              <a:off x="7315200" y="0"/>
              <a:ext cx="2438400" cy="532462"/>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MARKET ATTRACTIVENESS &amp; MARKETING MIX</a:t>
              </a:r>
            </a:p>
          </p:txBody>
        </p:sp>
        <p:sp>
          <p:nvSpPr>
            <p:cNvPr id="6" name="Rectangle 5">
              <a:extLst>
                <a:ext uri="{FF2B5EF4-FFF2-40B4-BE49-F238E27FC236}">
                  <a16:creationId xmlns:a16="http://schemas.microsoft.com/office/drawing/2014/main" id="{950301CB-70E3-82BE-6696-24EAB302748B}"/>
                </a:ext>
              </a:extLst>
            </p:cNvPr>
            <p:cNvSpPr/>
            <p:nvPr/>
          </p:nvSpPr>
          <p:spPr>
            <a:xfrm>
              <a:off x="9753600" y="1"/>
              <a:ext cx="2438400" cy="535479"/>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PROMOTION STRATEGY</a:t>
              </a:r>
            </a:p>
          </p:txBody>
        </p:sp>
      </p:grpSp>
      <p:grpSp>
        <p:nvGrpSpPr>
          <p:cNvPr id="9" name="Group 8">
            <a:extLst>
              <a:ext uri="{FF2B5EF4-FFF2-40B4-BE49-F238E27FC236}">
                <a16:creationId xmlns:a16="http://schemas.microsoft.com/office/drawing/2014/main" id="{FD3D44D2-39F2-B311-4000-58DF0CA51FB9}"/>
              </a:ext>
            </a:extLst>
          </p:cNvPr>
          <p:cNvGrpSpPr/>
          <p:nvPr/>
        </p:nvGrpSpPr>
        <p:grpSpPr>
          <a:xfrm>
            <a:off x="235298" y="593557"/>
            <a:ext cx="11829187" cy="6138944"/>
            <a:chOff x="322486" y="1169493"/>
            <a:chExt cx="11829187" cy="5990649"/>
          </a:xfrm>
        </p:grpSpPr>
        <p:sp>
          <p:nvSpPr>
            <p:cNvPr id="10" name="Rectangle 9">
              <a:extLst>
                <a:ext uri="{FF2B5EF4-FFF2-40B4-BE49-F238E27FC236}">
                  <a16:creationId xmlns:a16="http://schemas.microsoft.com/office/drawing/2014/main" id="{5556991E-9173-EFC7-F9E9-5EB13ADFFCBF}"/>
                </a:ext>
              </a:extLst>
            </p:cNvPr>
            <p:cNvSpPr/>
            <p:nvPr/>
          </p:nvSpPr>
          <p:spPr>
            <a:xfrm>
              <a:off x="322487" y="1453978"/>
              <a:ext cx="1008280" cy="5706164"/>
            </a:xfrm>
            <a:prstGeom prst="rect">
              <a:avLst/>
            </a:prstGeom>
            <a:solidFill>
              <a:srgbClr val="DD0F2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CD4FD9-13EE-8FA5-4E21-2E9C976C52B8}"/>
                </a:ext>
              </a:extLst>
            </p:cNvPr>
            <p:cNvSpPr txBox="1"/>
            <p:nvPr/>
          </p:nvSpPr>
          <p:spPr>
            <a:xfrm>
              <a:off x="402192" y="2168991"/>
              <a:ext cx="804182" cy="270308"/>
            </a:xfrm>
            <a:prstGeom prst="rect">
              <a:avLst/>
            </a:prstGeom>
            <a:noFill/>
          </p:spPr>
          <p:txBody>
            <a:bodyPr wrap="square">
              <a:spAutoFit/>
            </a:bodyPr>
            <a:lstStyle/>
            <a:p>
              <a:pPr algn="ctr"/>
              <a:r>
                <a:rPr lang="en-US" sz="1200" b="1" dirty="0">
                  <a:solidFill>
                    <a:schemeClr val="bg1"/>
                  </a:solidFill>
                  <a:latin typeface="Calibri" panose="020F0502020204030204" pitchFamily="34" charset="0"/>
                  <a:cs typeface="Calibri" panose="020F0502020204030204" pitchFamily="34" charset="0"/>
                </a:rPr>
                <a:t>PROFILE</a:t>
              </a:r>
            </a:p>
          </p:txBody>
        </p:sp>
        <p:sp>
          <p:nvSpPr>
            <p:cNvPr id="15" name="TextBox 14">
              <a:extLst>
                <a:ext uri="{FF2B5EF4-FFF2-40B4-BE49-F238E27FC236}">
                  <a16:creationId xmlns:a16="http://schemas.microsoft.com/office/drawing/2014/main" id="{FE57A9D4-5416-04C0-99E5-EC0D698B1B8D}"/>
                </a:ext>
              </a:extLst>
            </p:cNvPr>
            <p:cNvSpPr txBox="1"/>
            <p:nvPr/>
          </p:nvSpPr>
          <p:spPr>
            <a:xfrm>
              <a:off x="322486" y="3174394"/>
              <a:ext cx="1057265" cy="270308"/>
            </a:xfrm>
            <a:prstGeom prst="rect">
              <a:avLst/>
            </a:prstGeom>
            <a:noFill/>
          </p:spPr>
          <p:txBody>
            <a:bodyPr wrap="square">
              <a:spAutoFit/>
            </a:bodyPr>
            <a:lstStyle/>
            <a:p>
              <a:pPr algn="ctr"/>
              <a:r>
                <a:rPr lang="en-US" sz="1200" b="1" dirty="0">
                  <a:solidFill>
                    <a:schemeClr val="bg1"/>
                  </a:solidFill>
                  <a:latin typeface="Calibri" panose="020F0502020204030204" pitchFamily="34" charset="0"/>
                  <a:cs typeface="Calibri" panose="020F0502020204030204" pitchFamily="34" charset="0"/>
                </a:rPr>
                <a:t>PERSONALITY</a:t>
              </a:r>
            </a:p>
          </p:txBody>
        </p:sp>
        <p:sp>
          <p:nvSpPr>
            <p:cNvPr id="16" name="TextBox 15">
              <a:extLst>
                <a:ext uri="{FF2B5EF4-FFF2-40B4-BE49-F238E27FC236}">
                  <a16:creationId xmlns:a16="http://schemas.microsoft.com/office/drawing/2014/main" id="{82836CBF-E2D9-4FC7-D028-424D613025DC}"/>
                </a:ext>
              </a:extLst>
            </p:cNvPr>
            <p:cNvSpPr txBox="1"/>
            <p:nvPr/>
          </p:nvSpPr>
          <p:spPr>
            <a:xfrm>
              <a:off x="336620" y="3857137"/>
              <a:ext cx="1020221" cy="270308"/>
            </a:xfrm>
            <a:prstGeom prst="rect">
              <a:avLst/>
            </a:prstGeom>
            <a:noFill/>
          </p:spPr>
          <p:txBody>
            <a:bodyPr wrap="square">
              <a:spAutoFit/>
            </a:bodyPr>
            <a:lstStyle/>
            <a:p>
              <a:pPr algn="ctr"/>
              <a:r>
                <a:rPr lang="en-US" sz="1200" b="1" dirty="0">
                  <a:solidFill>
                    <a:schemeClr val="bg1"/>
                  </a:solidFill>
                  <a:latin typeface="Calibri" panose="020F0502020204030204" pitchFamily="34" charset="0"/>
                  <a:cs typeface="Calibri" panose="020F0502020204030204" pitchFamily="34" charset="0"/>
                </a:rPr>
                <a:t>MOTIVATION</a:t>
              </a:r>
            </a:p>
          </p:txBody>
        </p:sp>
        <p:sp>
          <p:nvSpPr>
            <p:cNvPr id="18" name="Rectangle 17">
              <a:extLst>
                <a:ext uri="{FF2B5EF4-FFF2-40B4-BE49-F238E27FC236}">
                  <a16:creationId xmlns:a16="http://schemas.microsoft.com/office/drawing/2014/main" id="{AEAC5EDD-C9E9-9BD6-F706-8732D2D9091A}"/>
                </a:ext>
              </a:extLst>
            </p:cNvPr>
            <p:cNvSpPr/>
            <p:nvPr/>
          </p:nvSpPr>
          <p:spPr>
            <a:xfrm rot="5400000">
              <a:off x="6118082" y="-4614354"/>
              <a:ext cx="237995" cy="11829186"/>
            </a:xfrm>
            <a:prstGeom prst="rect">
              <a:avLst/>
            </a:prstGeom>
            <a:solidFill>
              <a:srgbClr val="DD0F2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37E437B-34E6-ABEE-7A18-7A94FC187608}"/>
                </a:ext>
              </a:extLst>
            </p:cNvPr>
            <p:cNvSpPr txBox="1"/>
            <p:nvPr/>
          </p:nvSpPr>
          <p:spPr>
            <a:xfrm>
              <a:off x="2058864" y="1169493"/>
              <a:ext cx="915186" cy="261610"/>
            </a:xfrm>
            <a:prstGeom prst="rect">
              <a:avLst/>
            </a:prstGeom>
            <a:noFill/>
          </p:spPr>
          <p:txBody>
            <a:bodyPr wrap="square">
              <a:spAutoFit/>
            </a:bodyPr>
            <a:lstStyle/>
            <a:p>
              <a:pPr algn="ctr"/>
              <a:r>
                <a:rPr lang="en-US" sz="1100" b="1" dirty="0">
                  <a:solidFill>
                    <a:schemeClr val="bg1"/>
                  </a:solidFill>
                  <a:latin typeface="Calibri" panose="020F0502020204030204" pitchFamily="34" charset="0"/>
                  <a:cs typeface="Calibri" panose="020F0502020204030204" pitchFamily="34" charset="0"/>
                </a:rPr>
                <a:t>PERSONA 1</a:t>
              </a:r>
            </a:p>
          </p:txBody>
        </p:sp>
        <p:sp>
          <p:nvSpPr>
            <p:cNvPr id="20" name="TextBox 19">
              <a:extLst>
                <a:ext uri="{FF2B5EF4-FFF2-40B4-BE49-F238E27FC236}">
                  <a16:creationId xmlns:a16="http://schemas.microsoft.com/office/drawing/2014/main" id="{6294E5EC-EA18-028B-C154-0E71E401B3DA}"/>
                </a:ext>
              </a:extLst>
            </p:cNvPr>
            <p:cNvSpPr txBox="1"/>
            <p:nvPr/>
          </p:nvSpPr>
          <p:spPr>
            <a:xfrm>
              <a:off x="4419244" y="1178837"/>
              <a:ext cx="1371606" cy="261610"/>
            </a:xfrm>
            <a:prstGeom prst="rect">
              <a:avLst/>
            </a:prstGeom>
            <a:noFill/>
          </p:spPr>
          <p:txBody>
            <a:bodyPr wrap="square">
              <a:spAutoFit/>
            </a:bodyPr>
            <a:lstStyle/>
            <a:p>
              <a:pPr algn="ctr"/>
              <a:r>
                <a:rPr lang="en-US" sz="1100" b="1" dirty="0">
                  <a:solidFill>
                    <a:schemeClr val="bg1"/>
                  </a:solidFill>
                  <a:latin typeface="Calibri" panose="020F0502020204030204" pitchFamily="34" charset="0"/>
                  <a:cs typeface="Calibri" panose="020F0502020204030204" pitchFamily="34" charset="0"/>
                </a:rPr>
                <a:t>PERSONA 2</a:t>
              </a:r>
            </a:p>
          </p:txBody>
        </p:sp>
        <p:sp>
          <p:nvSpPr>
            <p:cNvPr id="21" name="TextBox 20">
              <a:extLst>
                <a:ext uri="{FF2B5EF4-FFF2-40B4-BE49-F238E27FC236}">
                  <a16:creationId xmlns:a16="http://schemas.microsoft.com/office/drawing/2014/main" id="{C3F54B68-CEED-14BA-26D3-510B24820C2C}"/>
                </a:ext>
              </a:extLst>
            </p:cNvPr>
            <p:cNvSpPr txBox="1"/>
            <p:nvPr/>
          </p:nvSpPr>
          <p:spPr>
            <a:xfrm>
              <a:off x="7125711" y="1176994"/>
              <a:ext cx="1585922" cy="261610"/>
            </a:xfrm>
            <a:prstGeom prst="rect">
              <a:avLst/>
            </a:prstGeom>
            <a:noFill/>
          </p:spPr>
          <p:txBody>
            <a:bodyPr wrap="square">
              <a:spAutoFit/>
            </a:bodyPr>
            <a:lstStyle/>
            <a:p>
              <a:pPr algn="ctr"/>
              <a:r>
                <a:rPr lang="en-US" sz="1100" b="1" dirty="0">
                  <a:solidFill>
                    <a:schemeClr val="bg1"/>
                  </a:solidFill>
                  <a:latin typeface="Calibri" panose="020F0502020204030204" pitchFamily="34" charset="0"/>
                  <a:cs typeface="Calibri" panose="020F0502020204030204" pitchFamily="34" charset="0"/>
                </a:rPr>
                <a:t>PERSONA 3</a:t>
              </a:r>
            </a:p>
          </p:txBody>
        </p:sp>
        <p:sp>
          <p:nvSpPr>
            <p:cNvPr id="22" name="TextBox 21">
              <a:extLst>
                <a:ext uri="{FF2B5EF4-FFF2-40B4-BE49-F238E27FC236}">
                  <a16:creationId xmlns:a16="http://schemas.microsoft.com/office/drawing/2014/main" id="{A2D054A9-175F-969D-123F-314128BA529D}"/>
                </a:ext>
              </a:extLst>
            </p:cNvPr>
            <p:cNvSpPr txBox="1"/>
            <p:nvPr/>
          </p:nvSpPr>
          <p:spPr>
            <a:xfrm>
              <a:off x="9973776" y="1176994"/>
              <a:ext cx="1371606" cy="261610"/>
            </a:xfrm>
            <a:prstGeom prst="rect">
              <a:avLst/>
            </a:prstGeom>
            <a:noFill/>
          </p:spPr>
          <p:txBody>
            <a:bodyPr wrap="square">
              <a:spAutoFit/>
            </a:bodyPr>
            <a:lstStyle/>
            <a:p>
              <a:pPr algn="ctr"/>
              <a:r>
                <a:rPr lang="en-US" sz="1100" b="1" dirty="0">
                  <a:solidFill>
                    <a:schemeClr val="bg1"/>
                  </a:solidFill>
                  <a:latin typeface="Calibri" panose="020F0502020204030204" pitchFamily="34" charset="0"/>
                  <a:cs typeface="Calibri" panose="020F0502020204030204" pitchFamily="34" charset="0"/>
                </a:rPr>
                <a:t>PERSONA 4</a:t>
              </a:r>
            </a:p>
          </p:txBody>
        </p:sp>
      </p:grpSp>
      <p:sp>
        <p:nvSpPr>
          <p:cNvPr id="36" name="TextBox 35">
            <a:extLst>
              <a:ext uri="{FF2B5EF4-FFF2-40B4-BE49-F238E27FC236}">
                <a16:creationId xmlns:a16="http://schemas.microsoft.com/office/drawing/2014/main" id="{933FD354-9410-8B1E-C7DB-F9EDD3E6BBB2}"/>
              </a:ext>
            </a:extLst>
          </p:cNvPr>
          <p:cNvSpPr txBox="1"/>
          <p:nvPr/>
        </p:nvSpPr>
        <p:spPr>
          <a:xfrm>
            <a:off x="194393" y="4552772"/>
            <a:ext cx="1112705" cy="461665"/>
          </a:xfrm>
          <a:prstGeom prst="rect">
            <a:avLst/>
          </a:prstGeom>
          <a:noFill/>
        </p:spPr>
        <p:txBody>
          <a:bodyPr wrap="square">
            <a:spAutoFit/>
          </a:bodyPr>
          <a:lstStyle/>
          <a:p>
            <a:pPr algn="ctr"/>
            <a:r>
              <a:rPr lang="en-US" sz="1200" b="1" dirty="0">
                <a:solidFill>
                  <a:schemeClr val="bg1"/>
                </a:solidFill>
                <a:latin typeface="Calibri" panose="020F0502020204030204" pitchFamily="34" charset="0"/>
                <a:cs typeface="Calibri" panose="020F0502020204030204" pitchFamily="34" charset="0"/>
              </a:rPr>
              <a:t>A USUAL DAY IS LIKE…</a:t>
            </a:r>
          </a:p>
        </p:txBody>
      </p:sp>
      <p:sp>
        <p:nvSpPr>
          <p:cNvPr id="37" name="TextBox 36">
            <a:extLst>
              <a:ext uri="{FF2B5EF4-FFF2-40B4-BE49-F238E27FC236}">
                <a16:creationId xmlns:a16="http://schemas.microsoft.com/office/drawing/2014/main" id="{8A2AD735-10E9-203E-CA3C-A1D8D3A94746}"/>
              </a:ext>
            </a:extLst>
          </p:cNvPr>
          <p:cNvSpPr txBox="1"/>
          <p:nvPr/>
        </p:nvSpPr>
        <p:spPr>
          <a:xfrm>
            <a:off x="258252" y="5901729"/>
            <a:ext cx="980012" cy="461665"/>
          </a:xfrm>
          <a:prstGeom prst="rect">
            <a:avLst/>
          </a:prstGeom>
          <a:noFill/>
        </p:spPr>
        <p:txBody>
          <a:bodyPr wrap="square">
            <a:spAutoFit/>
          </a:bodyPr>
          <a:lstStyle/>
          <a:p>
            <a:pPr algn="ctr"/>
            <a:r>
              <a:rPr lang="en-US" sz="1200" b="1" dirty="0">
                <a:solidFill>
                  <a:schemeClr val="bg1"/>
                </a:solidFill>
                <a:latin typeface="Calibri" panose="020F0502020204030204" pitchFamily="34" charset="0"/>
                <a:cs typeface="Calibri" panose="020F0502020204030204" pitchFamily="34" charset="0"/>
              </a:rPr>
              <a:t>LOOKING FOR..</a:t>
            </a:r>
          </a:p>
        </p:txBody>
      </p:sp>
      <p:pic>
        <p:nvPicPr>
          <p:cNvPr id="7" name="Picture 2" descr="Young man ">
            <a:extLst>
              <a:ext uri="{FF2B5EF4-FFF2-40B4-BE49-F238E27FC236}">
                <a16:creationId xmlns:a16="http://schemas.microsoft.com/office/drawing/2014/main" id="{F7F15147-7916-AD4A-512C-D39E24E8EC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454" y="923728"/>
            <a:ext cx="661704" cy="6617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44E147-A0EA-47CB-6114-200B32FBB01F}"/>
              </a:ext>
            </a:extLst>
          </p:cNvPr>
          <p:cNvSpPr txBox="1"/>
          <p:nvPr/>
        </p:nvSpPr>
        <p:spPr>
          <a:xfrm>
            <a:off x="1384759" y="1584114"/>
            <a:ext cx="2037094" cy="830997"/>
          </a:xfrm>
          <a:prstGeom prst="rect">
            <a:avLst/>
          </a:prstGeom>
          <a:noFill/>
        </p:spPr>
        <p:txBody>
          <a:bodyPr wrap="square" rtlCol="0">
            <a:spAutoFit/>
          </a:bodyPr>
          <a:lstStyle/>
          <a:p>
            <a:pPr algn="ctr"/>
            <a:r>
              <a:rPr lang="en-IN" sz="1200" b="1" dirty="0"/>
              <a:t>Vivek Bharati</a:t>
            </a:r>
          </a:p>
          <a:p>
            <a:pPr algn="ctr"/>
            <a:r>
              <a:rPr lang="en-IN" sz="1200" dirty="0"/>
              <a:t>Age: 27</a:t>
            </a:r>
          </a:p>
          <a:p>
            <a:pPr algn="ctr"/>
            <a:r>
              <a:rPr lang="en-IN" sz="1200" dirty="0"/>
              <a:t>Profession: Graphic Designer</a:t>
            </a:r>
          </a:p>
          <a:p>
            <a:pPr algn="ctr"/>
            <a:r>
              <a:rPr lang="en-IN" sz="1200" dirty="0"/>
              <a:t>Income: 60k per month</a:t>
            </a:r>
          </a:p>
        </p:txBody>
      </p:sp>
      <p:sp>
        <p:nvSpPr>
          <p:cNvPr id="23" name="TextBox 22">
            <a:extLst>
              <a:ext uri="{FF2B5EF4-FFF2-40B4-BE49-F238E27FC236}">
                <a16:creationId xmlns:a16="http://schemas.microsoft.com/office/drawing/2014/main" id="{AB170EC1-BA1B-FDB5-1A44-A160521BD340}"/>
              </a:ext>
            </a:extLst>
          </p:cNvPr>
          <p:cNvSpPr txBox="1"/>
          <p:nvPr/>
        </p:nvSpPr>
        <p:spPr>
          <a:xfrm>
            <a:off x="1269654" y="4149457"/>
            <a:ext cx="2516215" cy="1384995"/>
          </a:xfrm>
          <a:prstGeom prst="rect">
            <a:avLst/>
          </a:prstGeom>
          <a:noFill/>
        </p:spPr>
        <p:txBody>
          <a:bodyPr wrap="square" rtlCol="0">
            <a:spAutoFit/>
          </a:bodyPr>
          <a:lstStyle/>
          <a:p>
            <a:r>
              <a:rPr lang="en-IN" sz="1200" dirty="0"/>
              <a:t>Wakes up late in the morning</a:t>
            </a:r>
          </a:p>
          <a:p>
            <a:r>
              <a:rPr lang="en-IN" sz="1200" dirty="0"/>
              <a:t>Orders breakfast online</a:t>
            </a:r>
          </a:p>
          <a:p>
            <a:r>
              <a:rPr lang="en-IN" sz="1200" dirty="0"/>
              <a:t>Takes lunch during meeting in a café or a restaurant</a:t>
            </a:r>
          </a:p>
          <a:p>
            <a:r>
              <a:rPr lang="en-IN" sz="1200" dirty="0"/>
              <a:t>Enjoys chai sutta with friends</a:t>
            </a:r>
          </a:p>
          <a:p>
            <a:r>
              <a:rPr lang="en-IN" sz="1200" dirty="0"/>
              <a:t>Has maid for cooking and household chores</a:t>
            </a:r>
          </a:p>
        </p:txBody>
      </p:sp>
      <p:sp>
        <p:nvSpPr>
          <p:cNvPr id="24" name="TextBox 23">
            <a:extLst>
              <a:ext uri="{FF2B5EF4-FFF2-40B4-BE49-F238E27FC236}">
                <a16:creationId xmlns:a16="http://schemas.microsoft.com/office/drawing/2014/main" id="{8E9DAF01-9F5E-4FB9-7F9F-47D7F45FC45A}"/>
              </a:ext>
            </a:extLst>
          </p:cNvPr>
          <p:cNvSpPr txBox="1"/>
          <p:nvPr/>
        </p:nvSpPr>
        <p:spPr>
          <a:xfrm>
            <a:off x="1269653" y="5705710"/>
            <a:ext cx="2521606" cy="830997"/>
          </a:xfrm>
          <a:prstGeom prst="rect">
            <a:avLst/>
          </a:prstGeom>
          <a:noFill/>
        </p:spPr>
        <p:txBody>
          <a:bodyPr wrap="square" rtlCol="0">
            <a:spAutoFit/>
          </a:bodyPr>
          <a:lstStyle/>
          <a:p>
            <a:r>
              <a:rPr lang="en-IN" sz="1200" dirty="0"/>
              <a:t>Café not for coffee but to work in distraction free environment</a:t>
            </a:r>
          </a:p>
          <a:p>
            <a:r>
              <a:rPr lang="en-IN" sz="1200" dirty="0"/>
              <a:t>Wants charging point, cannot imagine a day without internet</a:t>
            </a:r>
          </a:p>
        </p:txBody>
      </p:sp>
      <p:pic>
        <p:nvPicPr>
          <p:cNvPr id="1030" name="Picture 6" descr="Girl ">
            <a:extLst>
              <a:ext uri="{FF2B5EF4-FFF2-40B4-BE49-F238E27FC236}">
                <a16:creationId xmlns:a16="http://schemas.microsoft.com/office/drawing/2014/main" id="{0F6BA68A-AF5A-8D64-1D59-C64CE3072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203" y="956093"/>
            <a:ext cx="661704" cy="66170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4242052-C32A-5851-648E-80F88E96182F}"/>
              </a:ext>
            </a:extLst>
          </p:cNvPr>
          <p:cNvSpPr txBox="1"/>
          <p:nvPr/>
        </p:nvSpPr>
        <p:spPr>
          <a:xfrm>
            <a:off x="4023186" y="1584685"/>
            <a:ext cx="2037094" cy="646331"/>
          </a:xfrm>
          <a:prstGeom prst="rect">
            <a:avLst/>
          </a:prstGeom>
          <a:noFill/>
        </p:spPr>
        <p:txBody>
          <a:bodyPr wrap="square" rtlCol="0">
            <a:spAutoFit/>
          </a:bodyPr>
          <a:lstStyle/>
          <a:p>
            <a:pPr algn="ctr"/>
            <a:r>
              <a:rPr lang="en-IN" sz="1200" b="1" dirty="0"/>
              <a:t>Saumya Sinha</a:t>
            </a:r>
          </a:p>
          <a:p>
            <a:pPr algn="ctr"/>
            <a:r>
              <a:rPr lang="en-IN" sz="1200" dirty="0"/>
              <a:t>Age: 20</a:t>
            </a:r>
          </a:p>
          <a:p>
            <a:pPr algn="ctr"/>
            <a:r>
              <a:rPr lang="en-IN" sz="1200" dirty="0"/>
              <a:t>Profession: Student</a:t>
            </a:r>
          </a:p>
        </p:txBody>
      </p:sp>
      <p:sp>
        <p:nvSpPr>
          <p:cNvPr id="28" name="TextBox 27">
            <a:extLst>
              <a:ext uri="{FF2B5EF4-FFF2-40B4-BE49-F238E27FC236}">
                <a16:creationId xmlns:a16="http://schemas.microsoft.com/office/drawing/2014/main" id="{2E150E4E-CB7A-00BB-0063-70792B1E038A}"/>
              </a:ext>
            </a:extLst>
          </p:cNvPr>
          <p:cNvSpPr txBox="1"/>
          <p:nvPr/>
        </p:nvSpPr>
        <p:spPr>
          <a:xfrm>
            <a:off x="3878755" y="4091108"/>
            <a:ext cx="2570906" cy="1569660"/>
          </a:xfrm>
          <a:prstGeom prst="rect">
            <a:avLst/>
          </a:prstGeom>
          <a:noFill/>
        </p:spPr>
        <p:txBody>
          <a:bodyPr wrap="square" rtlCol="0">
            <a:spAutoFit/>
          </a:bodyPr>
          <a:lstStyle/>
          <a:p>
            <a:r>
              <a:rPr lang="en-IN" sz="1200" dirty="0"/>
              <a:t>Sleeps late but wakes up early</a:t>
            </a:r>
          </a:p>
          <a:p>
            <a:r>
              <a:rPr lang="en-IN" sz="1200" dirty="0"/>
              <a:t>Gets ready to rush to class with a cup of coffee</a:t>
            </a:r>
          </a:p>
          <a:p>
            <a:r>
              <a:rPr lang="en-IN" sz="1200" dirty="0"/>
              <a:t>Spends evening with friends</a:t>
            </a:r>
          </a:p>
          <a:p>
            <a:r>
              <a:rPr lang="en-IN" sz="1200" dirty="0"/>
              <a:t>Sits for studying at night making a call at home</a:t>
            </a:r>
          </a:p>
          <a:p>
            <a:r>
              <a:rPr lang="en-IN" sz="1200" dirty="0"/>
              <a:t>Netflix for refreshment before going to bed</a:t>
            </a:r>
          </a:p>
        </p:txBody>
      </p:sp>
      <p:sp>
        <p:nvSpPr>
          <p:cNvPr id="29" name="TextBox 28">
            <a:extLst>
              <a:ext uri="{FF2B5EF4-FFF2-40B4-BE49-F238E27FC236}">
                <a16:creationId xmlns:a16="http://schemas.microsoft.com/office/drawing/2014/main" id="{AC6F02CD-4AD6-CC3C-43FB-CAC7EFEE2FD9}"/>
              </a:ext>
            </a:extLst>
          </p:cNvPr>
          <p:cNvSpPr txBox="1"/>
          <p:nvPr/>
        </p:nvSpPr>
        <p:spPr>
          <a:xfrm>
            <a:off x="3897361" y="5715989"/>
            <a:ext cx="2521606" cy="1015663"/>
          </a:xfrm>
          <a:prstGeom prst="rect">
            <a:avLst/>
          </a:prstGeom>
          <a:noFill/>
        </p:spPr>
        <p:txBody>
          <a:bodyPr wrap="square" rtlCol="0">
            <a:spAutoFit/>
          </a:bodyPr>
          <a:lstStyle/>
          <a:p>
            <a:r>
              <a:rPr lang="en-IN" sz="1200" dirty="0"/>
              <a:t>Coffee lover, visits cafes on weekends</a:t>
            </a:r>
          </a:p>
          <a:p>
            <a:r>
              <a:rPr lang="en-IN" sz="1200" dirty="0"/>
              <a:t>Free and unlimited </a:t>
            </a:r>
            <a:r>
              <a:rPr lang="en-IN" sz="1200" dirty="0" err="1"/>
              <a:t>wifi</a:t>
            </a:r>
            <a:r>
              <a:rPr lang="en-IN" sz="1200" dirty="0"/>
              <a:t>, for assignments and movies</a:t>
            </a:r>
          </a:p>
          <a:p>
            <a:r>
              <a:rPr lang="en-IN" sz="1200" dirty="0"/>
              <a:t>Adventures and new experiences</a:t>
            </a:r>
          </a:p>
          <a:p>
            <a:r>
              <a:rPr lang="en-IN" sz="1200" dirty="0"/>
              <a:t>Social media engagement</a:t>
            </a:r>
          </a:p>
        </p:txBody>
      </p:sp>
      <p:sp>
        <p:nvSpPr>
          <p:cNvPr id="30" name="TextBox 29">
            <a:extLst>
              <a:ext uri="{FF2B5EF4-FFF2-40B4-BE49-F238E27FC236}">
                <a16:creationId xmlns:a16="http://schemas.microsoft.com/office/drawing/2014/main" id="{2E025C7F-205C-EEAF-037A-A42CBD6B1F99}"/>
              </a:ext>
            </a:extLst>
          </p:cNvPr>
          <p:cNvSpPr txBox="1"/>
          <p:nvPr/>
        </p:nvSpPr>
        <p:spPr>
          <a:xfrm>
            <a:off x="6713367" y="1636042"/>
            <a:ext cx="2236237" cy="830997"/>
          </a:xfrm>
          <a:prstGeom prst="rect">
            <a:avLst/>
          </a:prstGeom>
          <a:noFill/>
        </p:spPr>
        <p:txBody>
          <a:bodyPr wrap="square" rtlCol="0">
            <a:spAutoFit/>
          </a:bodyPr>
          <a:lstStyle/>
          <a:p>
            <a:pPr algn="ctr"/>
            <a:r>
              <a:rPr lang="en-IN" sz="1200" b="1" dirty="0"/>
              <a:t>Raunak Ray</a:t>
            </a:r>
          </a:p>
          <a:p>
            <a:pPr algn="ctr"/>
            <a:r>
              <a:rPr lang="en-IN" sz="1200" dirty="0"/>
              <a:t>Age: 36</a:t>
            </a:r>
          </a:p>
          <a:p>
            <a:pPr algn="ctr"/>
            <a:r>
              <a:rPr lang="en-IN" sz="1200" dirty="0"/>
              <a:t>Profession: Marketing Strategist</a:t>
            </a:r>
          </a:p>
          <a:p>
            <a:pPr algn="ctr"/>
            <a:r>
              <a:rPr lang="en-IN" sz="1200" dirty="0"/>
              <a:t>Income: 85k per month</a:t>
            </a:r>
          </a:p>
        </p:txBody>
      </p:sp>
      <p:sp>
        <p:nvSpPr>
          <p:cNvPr id="33" name="TextBox 32">
            <a:extLst>
              <a:ext uri="{FF2B5EF4-FFF2-40B4-BE49-F238E27FC236}">
                <a16:creationId xmlns:a16="http://schemas.microsoft.com/office/drawing/2014/main" id="{7E75E4FB-90E6-F542-ADB6-8E286CC73F95}"/>
              </a:ext>
            </a:extLst>
          </p:cNvPr>
          <p:cNvSpPr txBox="1"/>
          <p:nvPr/>
        </p:nvSpPr>
        <p:spPr>
          <a:xfrm>
            <a:off x="6634097" y="4091108"/>
            <a:ext cx="2546004" cy="1569660"/>
          </a:xfrm>
          <a:prstGeom prst="rect">
            <a:avLst/>
          </a:prstGeom>
          <a:noFill/>
        </p:spPr>
        <p:txBody>
          <a:bodyPr wrap="square" rtlCol="0">
            <a:spAutoFit/>
          </a:bodyPr>
          <a:lstStyle/>
          <a:p>
            <a:r>
              <a:rPr lang="en-IN" sz="1200" dirty="0"/>
              <a:t>Wakes up early, goes for a walk</a:t>
            </a:r>
          </a:p>
          <a:p>
            <a:r>
              <a:rPr lang="en-IN" sz="1200" dirty="0"/>
              <a:t>Client time begins after lunch</a:t>
            </a:r>
          </a:p>
          <a:p>
            <a:r>
              <a:rPr lang="en-IN" sz="1200" dirty="0"/>
              <a:t>Reaches home at 7:30pm and cooks dinner</a:t>
            </a:r>
          </a:p>
          <a:p>
            <a:r>
              <a:rPr lang="en-IN" sz="1200" dirty="0"/>
              <a:t>Scrolls through inbox before going to bed for client updates</a:t>
            </a:r>
          </a:p>
          <a:p>
            <a:r>
              <a:rPr lang="en-IN" sz="1200" dirty="0"/>
              <a:t>Spends weekends with wife in café as both are coffee lovers</a:t>
            </a:r>
          </a:p>
        </p:txBody>
      </p:sp>
      <p:sp>
        <p:nvSpPr>
          <p:cNvPr id="34" name="TextBox 33">
            <a:extLst>
              <a:ext uri="{FF2B5EF4-FFF2-40B4-BE49-F238E27FC236}">
                <a16:creationId xmlns:a16="http://schemas.microsoft.com/office/drawing/2014/main" id="{B8451990-15B1-6CB8-386C-D41052672B1A}"/>
              </a:ext>
            </a:extLst>
          </p:cNvPr>
          <p:cNvSpPr txBox="1"/>
          <p:nvPr/>
        </p:nvSpPr>
        <p:spPr>
          <a:xfrm>
            <a:off x="6634097" y="5714288"/>
            <a:ext cx="2589916" cy="830997"/>
          </a:xfrm>
          <a:prstGeom prst="rect">
            <a:avLst/>
          </a:prstGeom>
          <a:noFill/>
        </p:spPr>
        <p:txBody>
          <a:bodyPr wrap="square" rtlCol="0">
            <a:spAutoFit/>
          </a:bodyPr>
          <a:lstStyle/>
          <a:p>
            <a:r>
              <a:rPr lang="en-IN" sz="1200" dirty="0"/>
              <a:t>Experience of enjoying coffee</a:t>
            </a:r>
          </a:p>
          <a:p>
            <a:r>
              <a:rPr lang="en-IN" sz="1200" dirty="0"/>
              <a:t>Doesn’t find CCD or Starbucks attractive as its noisy and crowded</a:t>
            </a:r>
          </a:p>
          <a:p>
            <a:r>
              <a:rPr lang="en-IN" sz="1200" dirty="0"/>
              <a:t>Needs little privacy</a:t>
            </a:r>
          </a:p>
        </p:txBody>
      </p:sp>
      <p:sp>
        <p:nvSpPr>
          <p:cNvPr id="35" name="TextBox 34">
            <a:extLst>
              <a:ext uri="{FF2B5EF4-FFF2-40B4-BE49-F238E27FC236}">
                <a16:creationId xmlns:a16="http://schemas.microsoft.com/office/drawing/2014/main" id="{53353347-C6CD-6B1E-8243-F0446B45A820}"/>
              </a:ext>
            </a:extLst>
          </p:cNvPr>
          <p:cNvSpPr txBox="1"/>
          <p:nvPr/>
        </p:nvSpPr>
        <p:spPr>
          <a:xfrm>
            <a:off x="9552704" y="1584962"/>
            <a:ext cx="2236237" cy="830997"/>
          </a:xfrm>
          <a:prstGeom prst="rect">
            <a:avLst/>
          </a:prstGeom>
          <a:noFill/>
        </p:spPr>
        <p:txBody>
          <a:bodyPr wrap="square" rtlCol="0">
            <a:spAutoFit/>
          </a:bodyPr>
          <a:lstStyle/>
          <a:p>
            <a:pPr algn="ctr"/>
            <a:r>
              <a:rPr lang="en-IN" sz="1200" b="1" dirty="0"/>
              <a:t>Shobha Thakur</a:t>
            </a:r>
          </a:p>
          <a:p>
            <a:pPr algn="ctr"/>
            <a:r>
              <a:rPr lang="en-IN" sz="1200" dirty="0"/>
              <a:t>Age: 44</a:t>
            </a:r>
          </a:p>
          <a:p>
            <a:pPr algn="ctr"/>
            <a:r>
              <a:rPr lang="en-IN" sz="1200" dirty="0"/>
              <a:t>Profession: High School Teacher</a:t>
            </a:r>
          </a:p>
          <a:p>
            <a:pPr algn="ctr"/>
            <a:r>
              <a:rPr lang="en-IN" sz="1200" dirty="0"/>
              <a:t>Income: 50k per month</a:t>
            </a:r>
          </a:p>
        </p:txBody>
      </p:sp>
      <p:sp>
        <p:nvSpPr>
          <p:cNvPr id="40" name="TextBox 39">
            <a:extLst>
              <a:ext uri="{FF2B5EF4-FFF2-40B4-BE49-F238E27FC236}">
                <a16:creationId xmlns:a16="http://schemas.microsoft.com/office/drawing/2014/main" id="{250F5701-5868-28FD-6BF0-1CEEE0947B6B}"/>
              </a:ext>
            </a:extLst>
          </p:cNvPr>
          <p:cNvSpPr txBox="1"/>
          <p:nvPr/>
        </p:nvSpPr>
        <p:spPr>
          <a:xfrm>
            <a:off x="9355925" y="4091108"/>
            <a:ext cx="2629791" cy="1384995"/>
          </a:xfrm>
          <a:prstGeom prst="rect">
            <a:avLst/>
          </a:prstGeom>
          <a:noFill/>
        </p:spPr>
        <p:txBody>
          <a:bodyPr wrap="square" rtlCol="0">
            <a:spAutoFit/>
          </a:bodyPr>
          <a:lstStyle/>
          <a:p>
            <a:r>
              <a:rPr lang="en-IN" sz="1200" dirty="0"/>
              <a:t>Wakes up early to cook breakfast for family before leaving for work</a:t>
            </a:r>
          </a:p>
          <a:p>
            <a:r>
              <a:rPr lang="en-IN" sz="1200" dirty="0"/>
              <a:t>Rushes for coffee after every other class </a:t>
            </a:r>
          </a:p>
          <a:p>
            <a:r>
              <a:rPr lang="en-IN" sz="1200" dirty="0"/>
              <a:t>Consumes 5-6 cups per day on average</a:t>
            </a:r>
          </a:p>
          <a:p>
            <a:r>
              <a:rPr lang="en-IN" sz="1200" dirty="0"/>
              <a:t>Spends some time with family after reaching home at 5:30 pm</a:t>
            </a:r>
          </a:p>
        </p:txBody>
      </p:sp>
      <p:sp>
        <p:nvSpPr>
          <p:cNvPr id="41" name="TextBox 40">
            <a:extLst>
              <a:ext uri="{FF2B5EF4-FFF2-40B4-BE49-F238E27FC236}">
                <a16:creationId xmlns:a16="http://schemas.microsoft.com/office/drawing/2014/main" id="{0AFD15C7-19FF-B29A-F55D-8916CA1A7AA0}"/>
              </a:ext>
            </a:extLst>
          </p:cNvPr>
          <p:cNvSpPr txBox="1"/>
          <p:nvPr/>
        </p:nvSpPr>
        <p:spPr>
          <a:xfrm>
            <a:off x="9355925" y="5709922"/>
            <a:ext cx="2641682" cy="1015663"/>
          </a:xfrm>
          <a:prstGeom prst="rect">
            <a:avLst/>
          </a:prstGeom>
          <a:noFill/>
        </p:spPr>
        <p:txBody>
          <a:bodyPr wrap="square" rtlCol="0">
            <a:spAutoFit/>
          </a:bodyPr>
          <a:lstStyle/>
          <a:p>
            <a:r>
              <a:rPr lang="en-IN" sz="1200" dirty="0"/>
              <a:t>Always in rush for quick and convenient ways to refresh</a:t>
            </a:r>
          </a:p>
          <a:p>
            <a:r>
              <a:rPr lang="en-IN" sz="1200" dirty="0"/>
              <a:t>Consumes coffee to keep energised</a:t>
            </a:r>
          </a:p>
          <a:p>
            <a:r>
              <a:rPr lang="en-IN" sz="1200" dirty="0"/>
              <a:t>Frequently goes to cafes</a:t>
            </a:r>
          </a:p>
          <a:p>
            <a:r>
              <a:rPr lang="en-IN" sz="1200" dirty="0"/>
              <a:t>Needs silent atmosphere</a:t>
            </a:r>
          </a:p>
        </p:txBody>
      </p:sp>
      <p:pic>
        <p:nvPicPr>
          <p:cNvPr id="1036" name="Picture 12" descr="Profile ">
            <a:extLst>
              <a:ext uri="{FF2B5EF4-FFF2-40B4-BE49-F238E27FC236}">
                <a16:creationId xmlns:a16="http://schemas.microsoft.com/office/drawing/2014/main" id="{B5FDE764-3C42-C3CE-D494-0CE7EAD1E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541" y="983678"/>
            <a:ext cx="661704" cy="6617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male ">
            <a:extLst>
              <a:ext uri="{FF2B5EF4-FFF2-40B4-BE49-F238E27FC236}">
                <a16:creationId xmlns:a16="http://schemas.microsoft.com/office/drawing/2014/main" id="{9E2F42F2-5ED5-BC2A-295F-6DC8AE198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9969" y="934226"/>
            <a:ext cx="661704" cy="661704"/>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E40B2248-593C-BF3E-AD60-10AEE0436524}"/>
              </a:ext>
            </a:extLst>
          </p:cNvPr>
          <p:cNvSpPr/>
          <p:nvPr/>
        </p:nvSpPr>
        <p:spPr>
          <a:xfrm>
            <a:off x="1258540" y="905915"/>
            <a:ext cx="2492365" cy="580792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5CC68910-1647-C364-9EC4-4152CB054019}"/>
              </a:ext>
            </a:extLst>
          </p:cNvPr>
          <p:cNvSpPr/>
          <p:nvPr/>
        </p:nvSpPr>
        <p:spPr>
          <a:xfrm>
            <a:off x="3823936" y="905066"/>
            <a:ext cx="2680544" cy="580792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53456F84-DC17-9655-4CA3-D04416130340}"/>
              </a:ext>
            </a:extLst>
          </p:cNvPr>
          <p:cNvSpPr/>
          <p:nvPr/>
        </p:nvSpPr>
        <p:spPr>
          <a:xfrm>
            <a:off x="6577510" y="905066"/>
            <a:ext cx="2680544" cy="580792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EC2566B6-47A0-1CC1-E730-293F6E4D219D}"/>
              </a:ext>
            </a:extLst>
          </p:cNvPr>
          <p:cNvSpPr/>
          <p:nvPr/>
        </p:nvSpPr>
        <p:spPr>
          <a:xfrm>
            <a:off x="9323267" y="915564"/>
            <a:ext cx="2740800" cy="57974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7" name="Group 1066">
            <a:extLst>
              <a:ext uri="{FF2B5EF4-FFF2-40B4-BE49-F238E27FC236}">
                <a16:creationId xmlns:a16="http://schemas.microsoft.com/office/drawing/2014/main" id="{014A2860-3BE4-0A53-8BC0-F53122174506}"/>
              </a:ext>
            </a:extLst>
          </p:cNvPr>
          <p:cNvGrpSpPr/>
          <p:nvPr/>
        </p:nvGrpSpPr>
        <p:grpSpPr>
          <a:xfrm>
            <a:off x="1307098" y="2436334"/>
            <a:ext cx="2401982" cy="639163"/>
            <a:chOff x="3276575" y="2892789"/>
            <a:chExt cx="2401982" cy="639163"/>
          </a:xfrm>
        </p:grpSpPr>
        <p:grpSp>
          <p:nvGrpSpPr>
            <p:cNvPr id="1068" name="Group 1067">
              <a:extLst>
                <a:ext uri="{FF2B5EF4-FFF2-40B4-BE49-F238E27FC236}">
                  <a16:creationId xmlns:a16="http://schemas.microsoft.com/office/drawing/2014/main" id="{8C0858B1-2AB2-F781-244F-687E6C7DDE7B}"/>
                </a:ext>
              </a:extLst>
            </p:cNvPr>
            <p:cNvGrpSpPr/>
            <p:nvPr/>
          </p:nvGrpSpPr>
          <p:grpSpPr>
            <a:xfrm>
              <a:off x="3358580" y="2892789"/>
              <a:ext cx="2317868" cy="283785"/>
              <a:chOff x="3358580" y="2892789"/>
              <a:chExt cx="2317868" cy="283785"/>
            </a:xfrm>
          </p:grpSpPr>
          <p:sp>
            <p:nvSpPr>
              <p:cNvPr id="1095" name="TextBox 1094">
                <a:extLst>
                  <a:ext uri="{FF2B5EF4-FFF2-40B4-BE49-F238E27FC236}">
                    <a16:creationId xmlns:a16="http://schemas.microsoft.com/office/drawing/2014/main" id="{109F8477-271C-3517-9DE5-1A2FEA35976D}"/>
                  </a:ext>
                </a:extLst>
              </p:cNvPr>
              <p:cNvSpPr txBox="1"/>
              <p:nvPr/>
            </p:nvSpPr>
            <p:spPr>
              <a:xfrm>
                <a:off x="3358580" y="2899575"/>
                <a:ext cx="730120" cy="276999"/>
              </a:xfrm>
              <a:prstGeom prst="rect">
                <a:avLst/>
              </a:prstGeom>
              <a:noFill/>
            </p:spPr>
            <p:txBody>
              <a:bodyPr wrap="square">
                <a:spAutoFit/>
              </a:bodyPr>
              <a:lstStyle/>
              <a:p>
                <a:r>
                  <a:rPr lang="en-IN" sz="1200" dirty="0"/>
                  <a:t>Introvert</a:t>
                </a:r>
              </a:p>
            </p:txBody>
          </p:sp>
          <p:sp>
            <p:nvSpPr>
              <p:cNvPr id="1096" name="TextBox 1095">
                <a:extLst>
                  <a:ext uri="{FF2B5EF4-FFF2-40B4-BE49-F238E27FC236}">
                    <a16:creationId xmlns:a16="http://schemas.microsoft.com/office/drawing/2014/main" id="{2B1822E2-C7F6-3620-AC58-A063EB8FB21C}"/>
                  </a:ext>
                </a:extLst>
              </p:cNvPr>
              <p:cNvSpPr txBox="1"/>
              <p:nvPr/>
            </p:nvSpPr>
            <p:spPr>
              <a:xfrm>
                <a:off x="4848454" y="2892789"/>
                <a:ext cx="827994" cy="276999"/>
              </a:xfrm>
              <a:prstGeom prst="rect">
                <a:avLst/>
              </a:prstGeom>
              <a:noFill/>
            </p:spPr>
            <p:txBody>
              <a:bodyPr wrap="square">
                <a:spAutoFit/>
              </a:bodyPr>
              <a:lstStyle/>
              <a:p>
                <a:r>
                  <a:rPr lang="en-IN" sz="1200" dirty="0"/>
                  <a:t>Extrovert</a:t>
                </a:r>
              </a:p>
            </p:txBody>
          </p:sp>
          <p:sp>
            <p:nvSpPr>
              <p:cNvPr id="1097" name="Oval 1096">
                <a:extLst>
                  <a:ext uri="{FF2B5EF4-FFF2-40B4-BE49-F238E27FC236}">
                    <a16:creationId xmlns:a16="http://schemas.microsoft.com/office/drawing/2014/main" id="{897E4BFE-3314-957B-71D2-000D9D9CE2C2}"/>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8" name="Oval 1097">
                <a:extLst>
                  <a:ext uri="{FF2B5EF4-FFF2-40B4-BE49-F238E27FC236}">
                    <a16:creationId xmlns:a16="http://schemas.microsoft.com/office/drawing/2014/main" id="{42B48852-B588-DAEC-34A5-A1C3BDD840DF}"/>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9" name="Oval 1098">
                <a:extLst>
                  <a:ext uri="{FF2B5EF4-FFF2-40B4-BE49-F238E27FC236}">
                    <a16:creationId xmlns:a16="http://schemas.microsoft.com/office/drawing/2014/main" id="{80C145B5-174E-0F8A-3150-953482AB4038}"/>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0" name="Oval 1099">
                <a:extLst>
                  <a:ext uri="{FF2B5EF4-FFF2-40B4-BE49-F238E27FC236}">
                    <a16:creationId xmlns:a16="http://schemas.microsoft.com/office/drawing/2014/main" id="{B756D261-8E5C-59F8-2A01-A6A088780B18}"/>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1" name="Oval 1100">
                <a:extLst>
                  <a:ext uri="{FF2B5EF4-FFF2-40B4-BE49-F238E27FC236}">
                    <a16:creationId xmlns:a16="http://schemas.microsoft.com/office/drawing/2014/main" id="{B4313285-F905-DC63-24B6-BF93B39CAB09}"/>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2" name="Oval 1101">
                <a:extLst>
                  <a:ext uri="{FF2B5EF4-FFF2-40B4-BE49-F238E27FC236}">
                    <a16:creationId xmlns:a16="http://schemas.microsoft.com/office/drawing/2014/main" id="{3E0DC47B-7EA6-4AA7-C74A-28332C58992F}"/>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3" name="Oval 1102">
                <a:extLst>
                  <a:ext uri="{FF2B5EF4-FFF2-40B4-BE49-F238E27FC236}">
                    <a16:creationId xmlns:a16="http://schemas.microsoft.com/office/drawing/2014/main" id="{B7AA9AF8-21C6-C9AC-29F8-1D0B4094A81B}"/>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4" name="Oval 1103">
                <a:extLst>
                  <a:ext uri="{FF2B5EF4-FFF2-40B4-BE49-F238E27FC236}">
                    <a16:creationId xmlns:a16="http://schemas.microsoft.com/office/drawing/2014/main" id="{4D9B08AD-CD2E-6803-291C-B40363E6AE93}"/>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5" name="Oval 1104">
                <a:extLst>
                  <a:ext uri="{FF2B5EF4-FFF2-40B4-BE49-F238E27FC236}">
                    <a16:creationId xmlns:a16="http://schemas.microsoft.com/office/drawing/2014/main" id="{DC563925-9EEC-CBDF-19B4-E5A4D80684A4}"/>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6" name="Oval 1105">
                <a:extLst>
                  <a:ext uri="{FF2B5EF4-FFF2-40B4-BE49-F238E27FC236}">
                    <a16:creationId xmlns:a16="http://schemas.microsoft.com/office/drawing/2014/main" id="{F352DD37-D330-71B6-BB8B-343CFBF21EE2}"/>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69" name="Group 1068">
              <a:extLst>
                <a:ext uri="{FF2B5EF4-FFF2-40B4-BE49-F238E27FC236}">
                  <a16:creationId xmlns:a16="http://schemas.microsoft.com/office/drawing/2014/main" id="{78FB9129-012E-211D-DF03-2EEE211CDB20}"/>
                </a:ext>
              </a:extLst>
            </p:cNvPr>
            <p:cNvGrpSpPr/>
            <p:nvPr/>
          </p:nvGrpSpPr>
          <p:grpSpPr>
            <a:xfrm>
              <a:off x="3276575" y="3078951"/>
              <a:ext cx="2401982" cy="283785"/>
              <a:chOff x="3274466" y="2892789"/>
              <a:chExt cx="2401982" cy="283785"/>
            </a:xfrm>
          </p:grpSpPr>
          <p:sp>
            <p:nvSpPr>
              <p:cNvPr id="1083" name="TextBox 1082">
                <a:extLst>
                  <a:ext uri="{FF2B5EF4-FFF2-40B4-BE49-F238E27FC236}">
                    <a16:creationId xmlns:a16="http://schemas.microsoft.com/office/drawing/2014/main" id="{7A9C54FD-48A4-B95A-593D-579FBE2C6CFA}"/>
                  </a:ext>
                </a:extLst>
              </p:cNvPr>
              <p:cNvSpPr txBox="1"/>
              <p:nvPr/>
            </p:nvSpPr>
            <p:spPr>
              <a:xfrm>
                <a:off x="3274466" y="2899575"/>
                <a:ext cx="814234" cy="276999"/>
              </a:xfrm>
              <a:prstGeom prst="rect">
                <a:avLst/>
              </a:prstGeom>
              <a:noFill/>
            </p:spPr>
            <p:txBody>
              <a:bodyPr wrap="square">
                <a:spAutoFit/>
              </a:bodyPr>
              <a:lstStyle/>
              <a:p>
                <a:r>
                  <a:rPr lang="en-IN" sz="1200" dirty="0"/>
                  <a:t>Analytical</a:t>
                </a:r>
              </a:p>
            </p:txBody>
          </p:sp>
          <p:sp>
            <p:nvSpPr>
              <p:cNvPr id="1084" name="TextBox 1083">
                <a:extLst>
                  <a:ext uri="{FF2B5EF4-FFF2-40B4-BE49-F238E27FC236}">
                    <a16:creationId xmlns:a16="http://schemas.microsoft.com/office/drawing/2014/main" id="{174D4B3C-C2A8-4356-7243-F50ACFDB4873}"/>
                  </a:ext>
                </a:extLst>
              </p:cNvPr>
              <p:cNvSpPr txBox="1"/>
              <p:nvPr/>
            </p:nvSpPr>
            <p:spPr>
              <a:xfrm>
                <a:off x="4848454" y="2892789"/>
                <a:ext cx="827994" cy="276999"/>
              </a:xfrm>
              <a:prstGeom prst="rect">
                <a:avLst/>
              </a:prstGeom>
              <a:noFill/>
            </p:spPr>
            <p:txBody>
              <a:bodyPr wrap="square">
                <a:spAutoFit/>
              </a:bodyPr>
              <a:lstStyle/>
              <a:p>
                <a:r>
                  <a:rPr lang="en-IN" sz="1200" dirty="0"/>
                  <a:t>Creative</a:t>
                </a:r>
              </a:p>
            </p:txBody>
          </p:sp>
          <p:sp>
            <p:nvSpPr>
              <p:cNvPr id="1085" name="Oval 1084">
                <a:extLst>
                  <a:ext uri="{FF2B5EF4-FFF2-40B4-BE49-F238E27FC236}">
                    <a16:creationId xmlns:a16="http://schemas.microsoft.com/office/drawing/2014/main" id="{715C2364-B802-00F2-F179-F1B06A1A0665}"/>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6" name="Oval 1085">
                <a:extLst>
                  <a:ext uri="{FF2B5EF4-FFF2-40B4-BE49-F238E27FC236}">
                    <a16:creationId xmlns:a16="http://schemas.microsoft.com/office/drawing/2014/main" id="{412A061C-4C64-5E10-C9AE-50AC5BA7C851}"/>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7" name="Oval 1086">
                <a:extLst>
                  <a:ext uri="{FF2B5EF4-FFF2-40B4-BE49-F238E27FC236}">
                    <a16:creationId xmlns:a16="http://schemas.microsoft.com/office/drawing/2014/main" id="{498940A9-36C2-CF6E-1546-57F60CE28608}"/>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8" name="Oval 1087">
                <a:extLst>
                  <a:ext uri="{FF2B5EF4-FFF2-40B4-BE49-F238E27FC236}">
                    <a16:creationId xmlns:a16="http://schemas.microsoft.com/office/drawing/2014/main" id="{CD4DFC2A-E04B-4FC3-F924-2A6A8A67AB08}"/>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9" name="Oval 1088">
                <a:extLst>
                  <a:ext uri="{FF2B5EF4-FFF2-40B4-BE49-F238E27FC236}">
                    <a16:creationId xmlns:a16="http://schemas.microsoft.com/office/drawing/2014/main" id="{F21303FE-AFC4-BB80-EBB5-BA52B4604C48}"/>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0" name="Oval 1089">
                <a:extLst>
                  <a:ext uri="{FF2B5EF4-FFF2-40B4-BE49-F238E27FC236}">
                    <a16:creationId xmlns:a16="http://schemas.microsoft.com/office/drawing/2014/main" id="{77488D88-6D6F-32D7-F3E4-1E704B4F24F7}"/>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1" name="Oval 1090">
                <a:extLst>
                  <a:ext uri="{FF2B5EF4-FFF2-40B4-BE49-F238E27FC236}">
                    <a16:creationId xmlns:a16="http://schemas.microsoft.com/office/drawing/2014/main" id="{599907E8-8B56-DDDC-7042-EC8731528C63}"/>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2" name="Oval 1091">
                <a:extLst>
                  <a:ext uri="{FF2B5EF4-FFF2-40B4-BE49-F238E27FC236}">
                    <a16:creationId xmlns:a16="http://schemas.microsoft.com/office/drawing/2014/main" id="{AD5A9EF8-AB0E-DAB1-202D-527AB875372C}"/>
                  </a:ext>
                </a:extLst>
              </p:cNvPr>
              <p:cNvSpPr/>
              <p:nvPr/>
            </p:nvSpPr>
            <p:spPr>
              <a:xfrm>
                <a:off x="4669874"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93" name="Oval 1092">
                <a:extLst>
                  <a:ext uri="{FF2B5EF4-FFF2-40B4-BE49-F238E27FC236}">
                    <a16:creationId xmlns:a16="http://schemas.microsoft.com/office/drawing/2014/main" id="{686AE6D0-78F9-0EB8-08B0-EC8BD5FE776D}"/>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4" name="Oval 1093">
                <a:extLst>
                  <a:ext uri="{FF2B5EF4-FFF2-40B4-BE49-F238E27FC236}">
                    <a16:creationId xmlns:a16="http://schemas.microsoft.com/office/drawing/2014/main" id="{145C0EA9-3027-0283-EA18-4507BA4E41D0}"/>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70" name="Group 1069">
              <a:extLst>
                <a:ext uri="{FF2B5EF4-FFF2-40B4-BE49-F238E27FC236}">
                  <a16:creationId xmlns:a16="http://schemas.microsoft.com/office/drawing/2014/main" id="{4B3DAE51-2263-C2F4-DDDD-D2FF1D4B7DF5}"/>
                </a:ext>
              </a:extLst>
            </p:cNvPr>
            <p:cNvGrpSpPr/>
            <p:nvPr/>
          </p:nvGrpSpPr>
          <p:grpSpPr>
            <a:xfrm>
              <a:off x="3423862" y="3253247"/>
              <a:ext cx="2251828" cy="278705"/>
              <a:chOff x="3424620" y="2892789"/>
              <a:chExt cx="2251828" cy="278705"/>
            </a:xfrm>
          </p:grpSpPr>
          <p:sp>
            <p:nvSpPr>
              <p:cNvPr id="1071" name="TextBox 1070">
                <a:extLst>
                  <a:ext uri="{FF2B5EF4-FFF2-40B4-BE49-F238E27FC236}">
                    <a16:creationId xmlns:a16="http://schemas.microsoft.com/office/drawing/2014/main" id="{967CFBCC-031C-94D5-D504-F55CF76382C6}"/>
                  </a:ext>
                </a:extLst>
              </p:cNvPr>
              <p:cNvSpPr txBox="1"/>
              <p:nvPr/>
            </p:nvSpPr>
            <p:spPr>
              <a:xfrm>
                <a:off x="3424620" y="2894495"/>
                <a:ext cx="730120" cy="276999"/>
              </a:xfrm>
              <a:prstGeom prst="rect">
                <a:avLst/>
              </a:prstGeom>
              <a:noFill/>
            </p:spPr>
            <p:txBody>
              <a:bodyPr wrap="square">
                <a:spAutoFit/>
              </a:bodyPr>
              <a:lstStyle/>
              <a:p>
                <a:r>
                  <a:rPr lang="en-IN" sz="1200" dirty="0"/>
                  <a:t>Passive</a:t>
                </a:r>
              </a:p>
            </p:txBody>
          </p:sp>
          <p:sp>
            <p:nvSpPr>
              <p:cNvPr id="1072" name="TextBox 1071">
                <a:extLst>
                  <a:ext uri="{FF2B5EF4-FFF2-40B4-BE49-F238E27FC236}">
                    <a16:creationId xmlns:a16="http://schemas.microsoft.com/office/drawing/2014/main" id="{99C9CA61-7C7E-7287-C4FC-17F81C216F73}"/>
                  </a:ext>
                </a:extLst>
              </p:cNvPr>
              <p:cNvSpPr txBox="1"/>
              <p:nvPr/>
            </p:nvSpPr>
            <p:spPr>
              <a:xfrm>
                <a:off x="4848454" y="2892789"/>
                <a:ext cx="827994" cy="276999"/>
              </a:xfrm>
              <a:prstGeom prst="rect">
                <a:avLst/>
              </a:prstGeom>
              <a:noFill/>
            </p:spPr>
            <p:txBody>
              <a:bodyPr wrap="square">
                <a:spAutoFit/>
              </a:bodyPr>
              <a:lstStyle/>
              <a:p>
                <a:r>
                  <a:rPr lang="en-IN" sz="1200" dirty="0"/>
                  <a:t>Active</a:t>
                </a:r>
              </a:p>
            </p:txBody>
          </p:sp>
          <p:sp>
            <p:nvSpPr>
              <p:cNvPr id="1073" name="Oval 1072">
                <a:extLst>
                  <a:ext uri="{FF2B5EF4-FFF2-40B4-BE49-F238E27FC236}">
                    <a16:creationId xmlns:a16="http://schemas.microsoft.com/office/drawing/2014/main" id="{D3CBCE58-6746-478F-C8E1-3E06B81AF39A}"/>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4" name="Oval 1073">
                <a:extLst>
                  <a:ext uri="{FF2B5EF4-FFF2-40B4-BE49-F238E27FC236}">
                    <a16:creationId xmlns:a16="http://schemas.microsoft.com/office/drawing/2014/main" id="{8AFCE111-545F-E63A-6B5A-70C4E9744620}"/>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5" name="Oval 1074">
                <a:extLst>
                  <a:ext uri="{FF2B5EF4-FFF2-40B4-BE49-F238E27FC236}">
                    <a16:creationId xmlns:a16="http://schemas.microsoft.com/office/drawing/2014/main" id="{E1B37EF3-8A0D-0A24-2689-9583C075B553}"/>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6" name="Oval 1075">
                <a:extLst>
                  <a:ext uri="{FF2B5EF4-FFF2-40B4-BE49-F238E27FC236}">
                    <a16:creationId xmlns:a16="http://schemas.microsoft.com/office/drawing/2014/main" id="{1B9F322E-829D-E702-AE9E-BAAB37BB406C}"/>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7" name="Oval 1076">
                <a:extLst>
                  <a:ext uri="{FF2B5EF4-FFF2-40B4-BE49-F238E27FC236}">
                    <a16:creationId xmlns:a16="http://schemas.microsoft.com/office/drawing/2014/main" id="{B1A96C91-091A-12A0-9081-EE17AA9C4F06}"/>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8" name="Oval 1077">
                <a:extLst>
                  <a:ext uri="{FF2B5EF4-FFF2-40B4-BE49-F238E27FC236}">
                    <a16:creationId xmlns:a16="http://schemas.microsoft.com/office/drawing/2014/main" id="{ECEA7DE5-00E8-FEE7-23F3-8ACB3FE7BDA8}"/>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9" name="Oval 1078">
                <a:extLst>
                  <a:ext uri="{FF2B5EF4-FFF2-40B4-BE49-F238E27FC236}">
                    <a16:creationId xmlns:a16="http://schemas.microsoft.com/office/drawing/2014/main" id="{F3E03A2B-AB60-7102-8A99-C76DF03589C1}"/>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0" name="Oval 1079">
                <a:extLst>
                  <a:ext uri="{FF2B5EF4-FFF2-40B4-BE49-F238E27FC236}">
                    <a16:creationId xmlns:a16="http://schemas.microsoft.com/office/drawing/2014/main" id="{295B2170-7F4C-86BC-3BA9-D3DBD6275356}"/>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1" name="Oval 1080">
                <a:extLst>
                  <a:ext uri="{FF2B5EF4-FFF2-40B4-BE49-F238E27FC236}">
                    <a16:creationId xmlns:a16="http://schemas.microsoft.com/office/drawing/2014/main" id="{4A0F8F8F-141F-1604-D2C0-D0C9F71A89D3}"/>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2" name="Oval 1081">
                <a:extLst>
                  <a:ext uri="{FF2B5EF4-FFF2-40B4-BE49-F238E27FC236}">
                    <a16:creationId xmlns:a16="http://schemas.microsoft.com/office/drawing/2014/main" id="{93D2B967-13D5-0812-B763-3A01459ABFEE}"/>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3" name="Group 12">
            <a:extLst>
              <a:ext uri="{FF2B5EF4-FFF2-40B4-BE49-F238E27FC236}">
                <a16:creationId xmlns:a16="http://schemas.microsoft.com/office/drawing/2014/main" id="{529F6732-A278-9868-A7E5-CB92BDCCA961}"/>
              </a:ext>
            </a:extLst>
          </p:cNvPr>
          <p:cNvGrpSpPr/>
          <p:nvPr/>
        </p:nvGrpSpPr>
        <p:grpSpPr>
          <a:xfrm>
            <a:off x="3958105" y="2430834"/>
            <a:ext cx="2401982" cy="639163"/>
            <a:chOff x="3276575" y="2892789"/>
            <a:chExt cx="2401982" cy="639163"/>
          </a:xfrm>
        </p:grpSpPr>
        <p:grpSp>
          <p:nvGrpSpPr>
            <p:cNvPr id="42" name="Group 41">
              <a:extLst>
                <a:ext uri="{FF2B5EF4-FFF2-40B4-BE49-F238E27FC236}">
                  <a16:creationId xmlns:a16="http://schemas.microsoft.com/office/drawing/2014/main" id="{E9886FC2-947A-84C3-1B08-381403E3CE05}"/>
                </a:ext>
              </a:extLst>
            </p:cNvPr>
            <p:cNvGrpSpPr/>
            <p:nvPr/>
          </p:nvGrpSpPr>
          <p:grpSpPr>
            <a:xfrm>
              <a:off x="3358580" y="2892789"/>
              <a:ext cx="2317868" cy="283785"/>
              <a:chOff x="3358580" y="2892789"/>
              <a:chExt cx="2317868" cy="283785"/>
            </a:xfrm>
          </p:grpSpPr>
          <p:sp>
            <p:nvSpPr>
              <p:cNvPr id="1034" name="TextBox 1033">
                <a:extLst>
                  <a:ext uri="{FF2B5EF4-FFF2-40B4-BE49-F238E27FC236}">
                    <a16:creationId xmlns:a16="http://schemas.microsoft.com/office/drawing/2014/main" id="{6F85D724-655B-2794-9117-CA71CE1130F3}"/>
                  </a:ext>
                </a:extLst>
              </p:cNvPr>
              <p:cNvSpPr txBox="1"/>
              <p:nvPr/>
            </p:nvSpPr>
            <p:spPr>
              <a:xfrm>
                <a:off x="3358580" y="2899575"/>
                <a:ext cx="730120" cy="276999"/>
              </a:xfrm>
              <a:prstGeom prst="rect">
                <a:avLst/>
              </a:prstGeom>
              <a:noFill/>
            </p:spPr>
            <p:txBody>
              <a:bodyPr wrap="square">
                <a:spAutoFit/>
              </a:bodyPr>
              <a:lstStyle/>
              <a:p>
                <a:r>
                  <a:rPr lang="en-IN" sz="1200" dirty="0"/>
                  <a:t>Introvert</a:t>
                </a:r>
              </a:p>
            </p:txBody>
          </p:sp>
          <p:sp>
            <p:nvSpPr>
              <p:cNvPr id="1035" name="TextBox 1034">
                <a:extLst>
                  <a:ext uri="{FF2B5EF4-FFF2-40B4-BE49-F238E27FC236}">
                    <a16:creationId xmlns:a16="http://schemas.microsoft.com/office/drawing/2014/main" id="{280E3029-E1C4-5E1C-AD5D-1CADB25B6381}"/>
                  </a:ext>
                </a:extLst>
              </p:cNvPr>
              <p:cNvSpPr txBox="1"/>
              <p:nvPr/>
            </p:nvSpPr>
            <p:spPr>
              <a:xfrm>
                <a:off x="4848454" y="2892789"/>
                <a:ext cx="827994" cy="276999"/>
              </a:xfrm>
              <a:prstGeom prst="rect">
                <a:avLst/>
              </a:prstGeom>
              <a:noFill/>
            </p:spPr>
            <p:txBody>
              <a:bodyPr wrap="square">
                <a:spAutoFit/>
              </a:bodyPr>
              <a:lstStyle/>
              <a:p>
                <a:r>
                  <a:rPr lang="en-IN" sz="1200" dirty="0"/>
                  <a:t>Extrovert</a:t>
                </a:r>
              </a:p>
            </p:txBody>
          </p:sp>
          <p:sp>
            <p:nvSpPr>
              <p:cNvPr id="1037" name="Oval 1036">
                <a:extLst>
                  <a:ext uri="{FF2B5EF4-FFF2-40B4-BE49-F238E27FC236}">
                    <a16:creationId xmlns:a16="http://schemas.microsoft.com/office/drawing/2014/main" id="{5302CC2C-B819-9737-674D-D9BE8C51B06D}"/>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9" name="Oval 1038">
                <a:extLst>
                  <a:ext uri="{FF2B5EF4-FFF2-40B4-BE49-F238E27FC236}">
                    <a16:creationId xmlns:a16="http://schemas.microsoft.com/office/drawing/2014/main" id="{668DFBF6-E17C-80F7-CEC0-65CC56160EB0}"/>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0" name="Oval 1039">
                <a:extLst>
                  <a:ext uri="{FF2B5EF4-FFF2-40B4-BE49-F238E27FC236}">
                    <a16:creationId xmlns:a16="http://schemas.microsoft.com/office/drawing/2014/main" id="{0BE0F015-8048-2842-8DF6-57B14D613FEC}"/>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1" name="Oval 1040">
                <a:extLst>
                  <a:ext uri="{FF2B5EF4-FFF2-40B4-BE49-F238E27FC236}">
                    <a16:creationId xmlns:a16="http://schemas.microsoft.com/office/drawing/2014/main" id="{955C3B00-F76C-E5B4-7607-38DA87C25669}"/>
                  </a:ext>
                </a:extLst>
              </p:cNvPr>
              <p:cNvSpPr/>
              <p:nvPr/>
            </p:nvSpPr>
            <p:spPr>
              <a:xfrm>
                <a:off x="4307840" y="2994636"/>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2" name="Oval 1041">
                <a:extLst>
                  <a:ext uri="{FF2B5EF4-FFF2-40B4-BE49-F238E27FC236}">
                    <a16:creationId xmlns:a16="http://schemas.microsoft.com/office/drawing/2014/main" id="{AF454226-58E7-97B4-DA08-BEE80499D09F}"/>
                  </a:ext>
                </a:extLst>
              </p:cNvPr>
              <p:cNvSpPr/>
              <p:nvPr/>
            </p:nvSpPr>
            <p:spPr>
              <a:xfrm>
                <a:off x="4399280" y="2994636"/>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3" name="Oval 1042">
                <a:extLst>
                  <a:ext uri="{FF2B5EF4-FFF2-40B4-BE49-F238E27FC236}">
                    <a16:creationId xmlns:a16="http://schemas.microsoft.com/office/drawing/2014/main" id="{876C41DF-164E-262D-361D-7A3C50E8BA4C}"/>
                  </a:ext>
                </a:extLst>
              </p:cNvPr>
              <p:cNvSpPr/>
              <p:nvPr/>
            </p:nvSpPr>
            <p:spPr>
              <a:xfrm>
                <a:off x="4490720"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4" name="Oval 1043">
                <a:extLst>
                  <a:ext uri="{FF2B5EF4-FFF2-40B4-BE49-F238E27FC236}">
                    <a16:creationId xmlns:a16="http://schemas.microsoft.com/office/drawing/2014/main" id="{7C75F0C9-315E-E83B-71A9-0A09E2B6FEF7}"/>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5" name="Oval 1044">
                <a:extLst>
                  <a:ext uri="{FF2B5EF4-FFF2-40B4-BE49-F238E27FC236}">
                    <a16:creationId xmlns:a16="http://schemas.microsoft.com/office/drawing/2014/main" id="{66BC7BCA-599D-A49D-19F9-9E19EFF1267D}"/>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6" name="Oval 1045">
                <a:extLst>
                  <a:ext uri="{FF2B5EF4-FFF2-40B4-BE49-F238E27FC236}">
                    <a16:creationId xmlns:a16="http://schemas.microsoft.com/office/drawing/2014/main" id="{8576879C-F08B-B15E-9FC8-933C0311340E}"/>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7" name="Oval 1046">
                <a:extLst>
                  <a:ext uri="{FF2B5EF4-FFF2-40B4-BE49-F238E27FC236}">
                    <a16:creationId xmlns:a16="http://schemas.microsoft.com/office/drawing/2014/main" id="{9647BFE5-C0F0-7843-C573-F70A152B2314}"/>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3" name="Group 42">
              <a:extLst>
                <a:ext uri="{FF2B5EF4-FFF2-40B4-BE49-F238E27FC236}">
                  <a16:creationId xmlns:a16="http://schemas.microsoft.com/office/drawing/2014/main" id="{56EF50B2-9036-D32E-69E4-B80ADCA3CD0A}"/>
                </a:ext>
              </a:extLst>
            </p:cNvPr>
            <p:cNvGrpSpPr/>
            <p:nvPr/>
          </p:nvGrpSpPr>
          <p:grpSpPr>
            <a:xfrm>
              <a:off x="3276575" y="3078951"/>
              <a:ext cx="2401982" cy="283785"/>
              <a:chOff x="3274466" y="2892789"/>
              <a:chExt cx="2401982" cy="283785"/>
            </a:xfrm>
          </p:grpSpPr>
          <p:sp>
            <p:nvSpPr>
              <p:cNvPr id="61" name="TextBox 60">
                <a:extLst>
                  <a:ext uri="{FF2B5EF4-FFF2-40B4-BE49-F238E27FC236}">
                    <a16:creationId xmlns:a16="http://schemas.microsoft.com/office/drawing/2014/main" id="{9DFCA58A-4364-2098-8830-DFE47E1761C8}"/>
                  </a:ext>
                </a:extLst>
              </p:cNvPr>
              <p:cNvSpPr txBox="1"/>
              <p:nvPr/>
            </p:nvSpPr>
            <p:spPr>
              <a:xfrm>
                <a:off x="3274466" y="2899575"/>
                <a:ext cx="814234" cy="276999"/>
              </a:xfrm>
              <a:prstGeom prst="rect">
                <a:avLst/>
              </a:prstGeom>
              <a:noFill/>
            </p:spPr>
            <p:txBody>
              <a:bodyPr wrap="square">
                <a:spAutoFit/>
              </a:bodyPr>
              <a:lstStyle/>
              <a:p>
                <a:r>
                  <a:rPr lang="en-IN" sz="1200" dirty="0"/>
                  <a:t>Analytical</a:t>
                </a:r>
              </a:p>
            </p:txBody>
          </p:sp>
          <p:sp>
            <p:nvSpPr>
              <p:cNvPr id="62" name="TextBox 61">
                <a:extLst>
                  <a:ext uri="{FF2B5EF4-FFF2-40B4-BE49-F238E27FC236}">
                    <a16:creationId xmlns:a16="http://schemas.microsoft.com/office/drawing/2014/main" id="{CF74F6D8-EC36-CE78-EB92-76E537A3CAA8}"/>
                  </a:ext>
                </a:extLst>
              </p:cNvPr>
              <p:cNvSpPr txBox="1"/>
              <p:nvPr/>
            </p:nvSpPr>
            <p:spPr>
              <a:xfrm>
                <a:off x="4848454" y="2892789"/>
                <a:ext cx="827994" cy="276999"/>
              </a:xfrm>
              <a:prstGeom prst="rect">
                <a:avLst/>
              </a:prstGeom>
              <a:noFill/>
            </p:spPr>
            <p:txBody>
              <a:bodyPr wrap="square">
                <a:spAutoFit/>
              </a:bodyPr>
              <a:lstStyle/>
              <a:p>
                <a:r>
                  <a:rPr lang="en-IN" sz="1200" dirty="0"/>
                  <a:t>Creative</a:t>
                </a:r>
              </a:p>
            </p:txBody>
          </p:sp>
          <p:sp>
            <p:nvSpPr>
              <p:cNvPr id="63" name="Oval 62">
                <a:extLst>
                  <a:ext uri="{FF2B5EF4-FFF2-40B4-BE49-F238E27FC236}">
                    <a16:creationId xmlns:a16="http://schemas.microsoft.com/office/drawing/2014/main" id="{E555AF7D-CC83-36F3-BBA2-1877FE9CAE97}"/>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4" name="Oval 1023">
                <a:extLst>
                  <a:ext uri="{FF2B5EF4-FFF2-40B4-BE49-F238E27FC236}">
                    <a16:creationId xmlns:a16="http://schemas.microsoft.com/office/drawing/2014/main" id="{E8C25BAE-2252-F455-BCBE-D92188E38595}"/>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5" name="Oval 1024">
                <a:extLst>
                  <a:ext uri="{FF2B5EF4-FFF2-40B4-BE49-F238E27FC236}">
                    <a16:creationId xmlns:a16="http://schemas.microsoft.com/office/drawing/2014/main" id="{50FD35D3-C200-474D-5FB0-5A09E5816825}"/>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6" name="Oval 1025">
                <a:extLst>
                  <a:ext uri="{FF2B5EF4-FFF2-40B4-BE49-F238E27FC236}">
                    <a16:creationId xmlns:a16="http://schemas.microsoft.com/office/drawing/2014/main" id="{198DEF4D-0BAD-C607-6677-C6C4302CC290}"/>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7" name="Oval 1026">
                <a:extLst>
                  <a:ext uri="{FF2B5EF4-FFF2-40B4-BE49-F238E27FC236}">
                    <a16:creationId xmlns:a16="http://schemas.microsoft.com/office/drawing/2014/main" id="{5860D6A5-CAC9-9B61-E46D-5F3F1F00C3A9}"/>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8" name="Oval 1027">
                <a:extLst>
                  <a:ext uri="{FF2B5EF4-FFF2-40B4-BE49-F238E27FC236}">
                    <a16:creationId xmlns:a16="http://schemas.microsoft.com/office/drawing/2014/main" id="{4FA99F2A-BBD3-04C1-7904-7E774380B6A1}"/>
                  </a:ext>
                </a:extLst>
              </p:cNvPr>
              <p:cNvSpPr/>
              <p:nvPr/>
            </p:nvSpPr>
            <p:spPr>
              <a:xfrm>
                <a:off x="4490720"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9" name="Oval 1028">
                <a:extLst>
                  <a:ext uri="{FF2B5EF4-FFF2-40B4-BE49-F238E27FC236}">
                    <a16:creationId xmlns:a16="http://schemas.microsoft.com/office/drawing/2014/main" id="{5A1C694B-A052-E045-FCD0-BB91346B6BF0}"/>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1" name="Oval 1030">
                <a:extLst>
                  <a:ext uri="{FF2B5EF4-FFF2-40B4-BE49-F238E27FC236}">
                    <a16:creationId xmlns:a16="http://schemas.microsoft.com/office/drawing/2014/main" id="{0D39FAD3-237E-91B7-3AEE-3DB3F24E5E34}"/>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2" name="Oval 1031">
                <a:extLst>
                  <a:ext uri="{FF2B5EF4-FFF2-40B4-BE49-F238E27FC236}">
                    <a16:creationId xmlns:a16="http://schemas.microsoft.com/office/drawing/2014/main" id="{73113443-D639-05E1-8BF5-9DB48B6C84B7}"/>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3" name="Oval 1032">
                <a:extLst>
                  <a:ext uri="{FF2B5EF4-FFF2-40B4-BE49-F238E27FC236}">
                    <a16:creationId xmlns:a16="http://schemas.microsoft.com/office/drawing/2014/main" id="{91166E5E-B7EC-DEC7-EC09-3830C0804A95}"/>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id="{5A5932E0-D76E-EDC6-7618-23E2B3241DE5}"/>
                </a:ext>
              </a:extLst>
            </p:cNvPr>
            <p:cNvGrpSpPr/>
            <p:nvPr/>
          </p:nvGrpSpPr>
          <p:grpSpPr>
            <a:xfrm>
              <a:off x="3423862" y="3253247"/>
              <a:ext cx="2251828" cy="278705"/>
              <a:chOff x="3424620" y="2892789"/>
              <a:chExt cx="2251828" cy="278705"/>
            </a:xfrm>
          </p:grpSpPr>
          <p:sp>
            <p:nvSpPr>
              <p:cNvPr id="45" name="TextBox 44">
                <a:extLst>
                  <a:ext uri="{FF2B5EF4-FFF2-40B4-BE49-F238E27FC236}">
                    <a16:creationId xmlns:a16="http://schemas.microsoft.com/office/drawing/2014/main" id="{514EEC80-CF48-907A-7B13-8EAAAC5BE0F6}"/>
                  </a:ext>
                </a:extLst>
              </p:cNvPr>
              <p:cNvSpPr txBox="1"/>
              <p:nvPr/>
            </p:nvSpPr>
            <p:spPr>
              <a:xfrm>
                <a:off x="3424620" y="2894495"/>
                <a:ext cx="730120" cy="276999"/>
              </a:xfrm>
              <a:prstGeom prst="rect">
                <a:avLst/>
              </a:prstGeom>
              <a:noFill/>
            </p:spPr>
            <p:txBody>
              <a:bodyPr wrap="square">
                <a:spAutoFit/>
              </a:bodyPr>
              <a:lstStyle/>
              <a:p>
                <a:r>
                  <a:rPr lang="en-IN" sz="1200" dirty="0"/>
                  <a:t>Passive</a:t>
                </a:r>
              </a:p>
            </p:txBody>
          </p:sp>
          <p:sp>
            <p:nvSpPr>
              <p:cNvPr id="50" name="TextBox 49">
                <a:extLst>
                  <a:ext uri="{FF2B5EF4-FFF2-40B4-BE49-F238E27FC236}">
                    <a16:creationId xmlns:a16="http://schemas.microsoft.com/office/drawing/2014/main" id="{2DFA7F21-D01C-4886-A256-32B7B8264B1B}"/>
                  </a:ext>
                </a:extLst>
              </p:cNvPr>
              <p:cNvSpPr txBox="1"/>
              <p:nvPr/>
            </p:nvSpPr>
            <p:spPr>
              <a:xfrm>
                <a:off x="4848454" y="2892789"/>
                <a:ext cx="827994" cy="276999"/>
              </a:xfrm>
              <a:prstGeom prst="rect">
                <a:avLst/>
              </a:prstGeom>
              <a:noFill/>
            </p:spPr>
            <p:txBody>
              <a:bodyPr wrap="square">
                <a:spAutoFit/>
              </a:bodyPr>
              <a:lstStyle/>
              <a:p>
                <a:r>
                  <a:rPr lang="en-IN" sz="1200" dirty="0"/>
                  <a:t>Active</a:t>
                </a:r>
              </a:p>
            </p:txBody>
          </p:sp>
          <p:sp>
            <p:nvSpPr>
              <p:cNvPr id="51" name="Oval 50">
                <a:extLst>
                  <a:ext uri="{FF2B5EF4-FFF2-40B4-BE49-F238E27FC236}">
                    <a16:creationId xmlns:a16="http://schemas.microsoft.com/office/drawing/2014/main" id="{95A880F0-F575-24D7-BCA6-D81693659426}"/>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47334EA6-25B7-ED15-84EF-134499970651}"/>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BA7C8A92-D3C6-1945-2DE1-BFD9D8324D74}"/>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714A710A-F567-F024-25BC-7E8F680F3DA7}"/>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6D5781DF-1D3E-B124-3FC4-0ABF07873F25}"/>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54A30F2C-C53D-17BD-7BBD-D98AAFE69B17}"/>
                  </a:ext>
                </a:extLst>
              </p:cNvPr>
              <p:cNvSpPr/>
              <p:nvPr/>
            </p:nvSpPr>
            <p:spPr>
              <a:xfrm>
                <a:off x="4490720"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226C2017-BC39-03A4-4277-DAD78828874C}"/>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Oval 57">
                <a:extLst>
                  <a:ext uri="{FF2B5EF4-FFF2-40B4-BE49-F238E27FC236}">
                    <a16:creationId xmlns:a16="http://schemas.microsoft.com/office/drawing/2014/main" id="{D6CC3960-3D6C-BF72-69A3-F54D8FA72D06}"/>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B26DE60E-ACE6-19D4-2E53-2EA2C630E332}"/>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70949A4A-7A8B-B0DF-AB68-B7F76F13B310}"/>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48" name="Group 1047">
            <a:extLst>
              <a:ext uri="{FF2B5EF4-FFF2-40B4-BE49-F238E27FC236}">
                <a16:creationId xmlns:a16="http://schemas.microsoft.com/office/drawing/2014/main" id="{33EA7C69-76C7-F3E6-59C1-117E529794DC}"/>
              </a:ext>
            </a:extLst>
          </p:cNvPr>
          <p:cNvGrpSpPr/>
          <p:nvPr/>
        </p:nvGrpSpPr>
        <p:grpSpPr>
          <a:xfrm>
            <a:off x="6706108" y="2432259"/>
            <a:ext cx="2401982" cy="639163"/>
            <a:chOff x="3276575" y="2892789"/>
            <a:chExt cx="2401982" cy="639163"/>
          </a:xfrm>
        </p:grpSpPr>
        <p:grpSp>
          <p:nvGrpSpPr>
            <p:cNvPr id="1049" name="Group 1048">
              <a:extLst>
                <a:ext uri="{FF2B5EF4-FFF2-40B4-BE49-F238E27FC236}">
                  <a16:creationId xmlns:a16="http://schemas.microsoft.com/office/drawing/2014/main" id="{55E43C31-3C4E-D199-8864-B3F3C88D4F67}"/>
                </a:ext>
              </a:extLst>
            </p:cNvPr>
            <p:cNvGrpSpPr/>
            <p:nvPr/>
          </p:nvGrpSpPr>
          <p:grpSpPr>
            <a:xfrm>
              <a:off x="3358580" y="2892789"/>
              <a:ext cx="2317868" cy="283785"/>
              <a:chOff x="3358580" y="2892789"/>
              <a:chExt cx="2317868" cy="283785"/>
            </a:xfrm>
          </p:grpSpPr>
          <p:sp>
            <p:nvSpPr>
              <p:cNvPr id="1116" name="TextBox 1115">
                <a:extLst>
                  <a:ext uri="{FF2B5EF4-FFF2-40B4-BE49-F238E27FC236}">
                    <a16:creationId xmlns:a16="http://schemas.microsoft.com/office/drawing/2014/main" id="{A777FB32-98B7-5CA4-E2E6-FB5C503D5D4F}"/>
                  </a:ext>
                </a:extLst>
              </p:cNvPr>
              <p:cNvSpPr txBox="1"/>
              <p:nvPr/>
            </p:nvSpPr>
            <p:spPr>
              <a:xfrm>
                <a:off x="3358580" y="2899575"/>
                <a:ext cx="730120" cy="276999"/>
              </a:xfrm>
              <a:prstGeom prst="rect">
                <a:avLst/>
              </a:prstGeom>
              <a:noFill/>
            </p:spPr>
            <p:txBody>
              <a:bodyPr wrap="square">
                <a:spAutoFit/>
              </a:bodyPr>
              <a:lstStyle/>
              <a:p>
                <a:r>
                  <a:rPr lang="en-IN" sz="1200" dirty="0"/>
                  <a:t>Introvert</a:t>
                </a:r>
              </a:p>
            </p:txBody>
          </p:sp>
          <p:sp>
            <p:nvSpPr>
              <p:cNvPr id="1117" name="TextBox 1116">
                <a:extLst>
                  <a:ext uri="{FF2B5EF4-FFF2-40B4-BE49-F238E27FC236}">
                    <a16:creationId xmlns:a16="http://schemas.microsoft.com/office/drawing/2014/main" id="{E9879597-9C8F-0E0E-DCEA-F006DE6E61F9}"/>
                  </a:ext>
                </a:extLst>
              </p:cNvPr>
              <p:cNvSpPr txBox="1"/>
              <p:nvPr/>
            </p:nvSpPr>
            <p:spPr>
              <a:xfrm>
                <a:off x="4848454" y="2892789"/>
                <a:ext cx="827994" cy="276999"/>
              </a:xfrm>
              <a:prstGeom prst="rect">
                <a:avLst/>
              </a:prstGeom>
              <a:noFill/>
            </p:spPr>
            <p:txBody>
              <a:bodyPr wrap="square">
                <a:spAutoFit/>
              </a:bodyPr>
              <a:lstStyle/>
              <a:p>
                <a:r>
                  <a:rPr lang="en-IN" sz="1200" dirty="0"/>
                  <a:t>Extrovert</a:t>
                </a:r>
              </a:p>
            </p:txBody>
          </p:sp>
          <p:sp>
            <p:nvSpPr>
              <p:cNvPr id="1118" name="Oval 1117">
                <a:extLst>
                  <a:ext uri="{FF2B5EF4-FFF2-40B4-BE49-F238E27FC236}">
                    <a16:creationId xmlns:a16="http://schemas.microsoft.com/office/drawing/2014/main" id="{EB234F3E-DE33-20CD-0406-641866BAF160}"/>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9" name="Oval 1118">
                <a:extLst>
                  <a:ext uri="{FF2B5EF4-FFF2-40B4-BE49-F238E27FC236}">
                    <a16:creationId xmlns:a16="http://schemas.microsoft.com/office/drawing/2014/main" id="{BA71805E-490B-C26E-954F-1058156A634A}"/>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0" name="Oval 1119">
                <a:extLst>
                  <a:ext uri="{FF2B5EF4-FFF2-40B4-BE49-F238E27FC236}">
                    <a16:creationId xmlns:a16="http://schemas.microsoft.com/office/drawing/2014/main" id="{B617239E-1F38-25C4-004D-22B9A26B306B}"/>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1" name="Oval 1120">
                <a:extLst>
                  <a:ext uri="{FF2B5EF4-FFF2-40B4-BE49-F238E27FC236}">
                    <a16:creationId xmlns:a16="http://schemas.microsoft.com/office/drawing/2014/main" id="{E7341D42-81CA-5A12-5D56-8C8060605CEE}"/>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2" name="Oval 1121">
                <a:extLst>
                  <a:ext uri="{FF2B5EF4-FFF2-40B4-BE49-F238E27FC236}">
                    <a16:creationId xmlns:a16="http://schemas.microsoft.com/office/drawing/2014/main" id="{E1C4F351-249D-2872-AD18-E3A33C1344F2}"/>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3" name="Oval 1122">
                <a:extLst>
                  <a:ext uri="{FF2B5EF4-FFF2-40B4-BE49-F238E27FC236}">
                    <a16:creationId xmlns:a16="http://schemas.microsoft.com/office/drawing/2014/main" id="{83A02538-3E8E-436C-A3EB-79B8A92D34AF}"/>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4" name="Oval 1123">
                <a:extLst>
                  <a:ext uri="{FF2B5EF4-FFF2-40B4-BE49-F238E27FC236}">
                    <a16:creationId xmlns:a16="http://schemas.microsoft.com/office/drawing/2014/main" id="{1C1EEB46-FCF7-5C22-A1C4-D0244A3515AB}"/>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Oval 1124">
                <a:extLst>
                  <a:ext uri="{FF2B5EF4-FFF2-40B4-BE49-F238E27FC236}">
                    <a16:creationId xmlns:a16="http://schemas.microsoft.com/office/drawing/2014/main" id="{9A8FBBF7-7EDB-52F3-A587-1031E540AD25}"/>
                  </a:ext>
                </a:extLst>
              </p:cNvPr>
              <p:cNvSpPr/>
              <p:nvPr/>
            </p:nvSpPr>
            <p:spPr>
              <a:xfrm>
                <a:off x="4669874"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6" name="Oval 1125">
                <a:extLst>
                  <a:ext uri="{FF2B5EF4-FFF2-40B4-BE49-F238E27FC236}">
                    <a16:creationId xmlns:a16="http://schemas.microsoft.com/office/drawing/2014/main" id="{4DADE201-BD2C-8C89-AD96-96872E9DCDD0}"/>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7" name="Oval 1126">
                <a:extLst>
                  <a:ext uri="{FF2B5EF4-FFF2-40B4-BE49-F238E27FC236}">
                    <a16:creationId xmlns:a16="http://schemas.microsoft.com/office/drawing/2014/main" id="{2FF6845A-20CB-7B1B-D834-2154344C2F72}"/>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50" name="Group 1049">
              <a:extLst>
                <a:ext uri="{FF2B5EF4-FFF2-40B4-BE49-F238E27FC236}">
                  <a16:creationId xmlns:a16="http://schemas.microsoft.com/office/drawing/2014/main" id="{9971B34A-1DCD-66C2-0A05-6DFBFE517B47}"/>
                </a:ext>
              </a:extLst>
            </p:cNvPr>
            <p:cNvGrpSpPr/>
            <p:nvPr/>
          </p:nvGrpSpPr>
          <p:grpSpPr>
            <a:xfrm>
              <a:off x="3276575" y="3078951"/>
              <a:ext cx="2401982" cy="283785"/>
              <a:chOff x="3274466" y="2892789"/>
              <a:chExt cx="2401982" cy="283785"/>
            </a:xfrm>
          </p:grpSpPr>
          <p:sp>
            <p:nvSpPr>
              <p:cNvPr id="1064" name="TextBox 1063">
                <a:extLst>
                  <a:ext uri="{FF2B5EF4-FFF2-40B4-BE49-F238E27FC236}">
                    <a16:creationId xmlns:a16="http://schemas.microsoft.com/office/drawing/2014/main" id="{3A485343-44C1-E733-9071-A1C129403C63}"/>
                  </a:ext>
                </a:extLst>
              </p:cNvPr>
              <p:cNvSpPr txBox="1"/>
              <p:nvPr/>
            </p:nvSpPr>
            <p:spPr>
              <a:xfrm>
                <a:off x="3274466" y="2899575"/>
                <a:ext cx="814234" cy="276999"/>
              </a:xfrm>
              <a:prstGeom prst="rect">
                <a:avLst/>
              </a:prstGeom>
              <a:noFill/>
            </p:spPr>
            <p:txBody>
              <a:bodyPr wrap="square">
                <a:spAutoFit/>
              </a:bodyPr>
              <a:lstStyle/>
              <a:p>
                <a:r>
                  <a:rPr lang="en-IN" sz="1200" dirty="0"/>
                  <a:t>Analytical</a:t>
                </a:r>
              </a:p>
            </p:txBody>
          </p:sp>
          <p:sp>
            <p:nvSpPr>
              <p:cNvPr id="1065" name="TextBox 1064">
                <a:extLst>
                  <a:ext uri="{FF2B5EF4-FFF2-40B4-BE49-F238E27FC236}">
                    <a16:creationId xmlns:a16="http://schemas.microsoft.com/office/drawing/2014/main" id="{A48CB63C-81D7-1510-C331-0987E2647C6B}"/>
                  </a:ext>
                </a:extLst>
              </p:cNvPr>
              <p:cNvSpPr txBox="1"/>
              <p:nvPr/>
            </p:nvSpPr>
            <p:spPr>
              <a:xfrm>
                <a:off x="4848454" y="2892789"/>
                <a:ext cx="827994" cy="276999"/>
              </a:xfrm>
              <a:prstGeom prst="rect">
                <a:avLst/>
              </a:prstGeom>
              <a:noFill/>
            </p:spPr>
            <p:txBody>
              <a:bodyPr wrap="square">
                <a:spAutoFit/>
              </a:bodyPr>
              <a:lstStyle/>
              <a:p>
                <a:r>
                  <a:rPr lang="en-IN" sz="1200" dirty="0"/>
                  <a:t>Creative</a:t>
                </a:r>
              </a:p>
            </p:txBody>
          </p:sp>
          <p:sp>
            <p:nvSpPr>
              <p:cNvPr id="1066" name="Oval 1065">
                <a:extLst>
                  <a:ext uri="{FF2B5EF4-FFF2-40B4-BE49-F238E27FC236}">
                    <a16:creationId xmlns:a16="http://schemas.microsoft.com/office/drawing/2014/main" id="{0527162A-B416-94A4-A3F4-D1321CE5413A}"/>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7" name="Oval 1106">
                <a:extLst>
                  <a:ext uri="{FF2B5EF4-FFF2-40B4-BE49-F238E27FC236}">
                    <a16:creationId xmlns:a16="http://schemas.microsoft.com/office/drawing/2014/main" id="{BABB907D-0768-5E1D-D4CB-833FE0361A8F}"/>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8" name="Oval 1107">
                <a:extLst>
                  <a:ext uri="{FF2B5EF4-FFF2-40B4-BE49-F238E27FC236}">
                    <a16:creationId xmlns:a16="http://schemas.microsoft.com/office/drawing/2014/main" id="{63E9895E-956C-2E12-582D-73417AAB6FDF}"/>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9" name="Oval 1108">
                <a:extLst>
                  <a:ext uri="{FF2B5EF4-FFF2-40B4-BE49-F238E27FC236}">
                    <a16:creationId xmlns:a16="http://schemas.microsoft.com/office/drawing/2014/main" id="{A43BFB65-8B14-8EF5-A9E6-913DB8573A01}"/>
                  </a:ext>
                </a:extLst>
              </p:cNvPr>
              <p:cNvSpPr/>
              <p:nvPr/>
            </p:nvSpPr>
            <p:spPr>
              <a:xfrm>
                <a:off x="4307840" y="2994636"/>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0" name="Oval 1109">
                <a:extLst>
                  <a:ext uri="{FF2B5EF4-FFF2-40B4-BE49-F238E27FC236}">
                    <a16:creationId xmlns:a16="http://schemas.microsoft.com/office/drawing/2014/main" id="{872CD97D-D4BF-72D6-BCB4-5AD04E2286F0}"/>
                  </a:ext>
                </a:extLst>
              </p:cNvPr>
              <p:cNvSpPr/>
              <p:nvPr/>
            </p:nvSpPr>
            <p:spPr>
              <a:xfrm>
                <a:off x="4399280" y="2994636"/>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1" name="Oval 1110">
                <a:extLst>
                  <a:ext uri="{FF2B5EF4-FFF2-40B4-BE49-F238E27FC236}">
                    <a16:creationId xmlns:a16="http://schemas.microsoft.com/office/drawing/2014/main" id="{A5987A3E-2728-1315-1D87-4EAF3991A27A}"/>
                  </a:ext>
                </a:extLst>
              </p:cNvPr>
              <p:cNvSpPr/>
              <p:nvPr/>
            </p:nvSpPr>
            <p:spPr>
              <a:xfrm>
                <a:off x="4490720"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2" name="Oval 1111">
                <a:extLst>
                  <a:ext uri="{FF2B5EF4-FFF2-40B4-BE49-F238E27FC236}">
                    <a16:creationId xmlns:a16="http://schemas.microsoft.com/office/drawing/2014/main" id="{133164E6-929A-9D23-E21F-4BBF9F21623F}"/>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3" name="Oval 1112">
                <a:extLst>
                  <a:ext uri="{FF2B5EF4-FFF2-40B4-BE49-F238E27FC236}">
                    <a16:creationId xmlns:a16="http://schemas.microsoft.com/office/drawing/2014/main" id="{7474D362-1A5B-8BFA-E8C9-9416C21774FE}"/>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14" name="Oval 1113">
                <a:extLst>
                  <a:ext uri="{FF2B5EF4-FFF2-40B4-BE49-F238E27FC236}">
                    <a16:creationId xmlns:a16="http://schemas.microsoft.com/office/drawing/2014/main" id="{E61B659E-FF31-A098-DF41-284F6A289525}"/>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5" name="Oval 1114">
                <a:extLst>
                  <a:ext uri="{FF2B5EF4-FFF2-40B4-BE49-F238E27FC236}">
                    <a16:creationId xmlns:a16="http://schemas.microsoft.com/office/drawing/2014/main" id="{ECEEA4B1-603E-35D8-F7A5-10B24A60A1D1}"/>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51" name="Group 1050">
              <a:extLst>
                <a:ext uri="{FF2B5EF4-FFF2-40B4-BE49-F238E27FC236}">
                  <a16:creationId xmlns:a16="http://schemas.microsoft.com/office/drawing/2014/main" id="{F2528D12-BE9F-FCA9-9F48-6A8F8A7DCAB9}"/>
                </a:ext>
              </a:extLst>
            </p:cNvPr>
            <p:cNvGrpSpPr/>
            <p:nvPr/>
          </p:nvGrpSpPr>
          <p:grpSpPr>
            <a:xfrm>
              <a:off x="3423862" y="3253247"/>
              <a:ext cx="2251828" cy="278705"/>
              <a:chOff x="3424620" y="2892789"/>
              <a:chExt cx="2251828" cy="278705"/>
            </a:xfrm>
          </p:grpSpPr>
          <p:sp>
            <p:nvSpPr>
              <p:cNvPr id="1052" name="TextBox 1051">
                <a:extLst>
                  <a:ext uri="{FF2B5EF4-FFF2-40B4-BE49-F238E27FC236}">
                    <a16:creationId xmlns:a16="http://schemas.microsoft.com/office/drawing/2014/main" id="{40676ECE-84EB-9ABE-464F-723940713892}"/>
                  </a:ext>
                </a:extLst>
              </p:cNvPr>
              <p:cNvSpPr txBox="1"/>
              <p:nvPr/>
            </p:nvSpPr>
            <p:spPr>
              <a:xfrm>
                <a:off x="3424620" y="2894495"/>
                <a:ext cx="730120" cy="276999"/>
              </a:xfrm>
              <a:prstGeom prst="rect">
                <a:avLst/>
              </a:prstGeom>
              <a:noFill/>
            </p:spPr>
            <p:txBody>
              <a:bodyPr wrap="square">
                <a:spAutoFit/>
              </a:bodyPr>
              <a:lstStyle/>
              <a:p>
                <a:r>
                  <a:rPr lang="en-IN" sz="1200" dirty="0"/>
                  <a:t>Passive</a:t>
                </a:r>
              </a:p>
            </p:txBody>
          </p:sp>
          <p:sp>
            <p:nvSpPr>
              <p:cNvPr id="1053" name="TextBox 1052">
                <a:extLst>
                  <a:ext uri="{FF2B5EF4-FFF2-40B4-BE49-F238E27FC236}">
                    <a16:creationId xmlns:a16="http://schemas.microsoft.com/office/drawing/2014/main" id="{CC68BD24-BB53-1DB9-3944-7B94DAEECB59}"/>
                  </a:ext>
                </a:extLst>
              </p:cNvPr>
              <p:cNvSpPr txBox="1"/>
              <p:nvPr/>
            </p:nvSpPr>
            <p:spPr>
              <a:xfrm>
                <a:off x="4848454" y="2892789"/>
                <a:ext cx="827994" cy="276999"/>
              </a:xfrm>
              <a:prstGeom prst="rect">
                <a:avLst/>
              </a:prstGeom>
              <a:noFill/>
            </p:spPr>
            <p:txBody>
              <a:bodyPr wrap="square">
                <a:spAutoFit/>
              </a:bodyPr>
              <a:lstStyle/>
              <a:p>
                <a:r>
                  <a:rPr lang="en-IN" sz="1200" dirty="0"/>
                  <a:t>Active</a:t>
                </a:r>
              </a:p>
            </p:txBody>
          </p:sp>
          <p:sp>
            <p:nvSpPr>
              <p:cNvPr id="1054" name="Oval 1053">
                <a:extLst>
                  <a:ext uri="{FF2B5EF4-FFF2-40B4-BE49-F238E27FC236}">
                    <a16:creationId xmlns:a16="http://schemas.microsoft.com/office/drawing/2014/main" id="{4B7C902B-2274-8850-3CD2-6ABFF995862A}"/>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5" name="Oval 1054">
                <a:extLst>
                  <a:ext uri="{FF2B5EF4-FFF2-40B4-BE49-F238E27FC236}">
                    <a16:creationId xmlns:a16="http://schemas.microsoft.com/office/drawing/2014/main" id="{D2B0F9CD-4DC8-9265-26DD-C149A1FCD745}"/>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6" name="Oval 1055">
                <a:extLst>
                  <a:ext uri="{FF2B5EF4-FFF2-40B4-BE49-F238E27FC236}">
                    <a16:creationId xmlns:a16="http://schemas.microsoft.com/office/drawing/2014/main" id="{FCD0B98E-1EC2-8AF7-2809-639FAEE500F3}"/>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7" name="Oval 1056">
                <a:extLst>
                  <a:ext uri="{FF2B5EF4-FFF2-40B4-BE49-F238E27FC236}">
                    <a16:creationId xmlns:a16="http://schemas.microsoft.com/office/drawing/2014/main" id="{EB9B8586-F08C-ADDD-3C75-1524CFE52CF2}"/>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8" name="Oval 1057">
                <a:extLst>
                  <a:ext uri="{FF2B5EF4-FFF2-40B4-BE49-F238E27FC236}">
                    <a16:creationId xmlns:a16="http://schemas.microsoft.com/office/drawing/2014/main" id="{8A15D240-D25F-5D8D-43DA-0DEF886D4E36}"/>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9" name="Oval 1058">
                <a:extLst>
                  <a:ext uri="{FF2B5EF4-FFF2-40B4-BE49-F238E27FC236}">
                    <a16:creationId xmlns:a16="http://schemas.microsoft.com/office/drawing/2014/main" id="{1A9FF64E-A3C5-A68B-9F4A-65FE2A78124B}"/>
                  </a:ext>
                </a:extLst>
              </p:cNvPr>
              <p:cNvSpPr/>
              <p:nvPr/>
            </p:nvSpPr>
            <p:spPr>
              <a:xfrm>
                <a:off x="4490720"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0" name="Oval 1059">
                <a:extLst>
                  <a:ext uri="{FF2B5EF4-FFF2-40B4-BE49-F238E27FC236}">
                    <a16:creationId xmlns:a16="http://schemas.microsoft.com/office/drawing/2014/main" id="{3CB4F799-3DFC-DBA4-F6CB-1CF6D6A95F05}"/>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61" name="Oval 1060">
                <a:extLst>
                  <a:ext uri="{FF2B5EF4-FFF2-40B4-BE49-F238E27FC236}">
                    <a16:creationId xmlns:a16="http://schemas.microsoft.com/office/drawing/2014/main" id="{B609C366-BD5C-4179-D942-4186B546199C}"/>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2" name="Oval 1061">
                <a:extLst>
                  <a:ext uri="{FF2B5EF4-FFF2-40B4-BE49-F238E27FC236}">
                    <a16:creationId xmlns:a16="http://schemas.microsoft.com/office/drawing/2014/main" id="{BCCA67CA-4930-29F5-E338-F5D58074DC60}"/>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3" name="Oval 1062">
                <a:extLst>
                  <a:ext uri="{FF2B5EF4-FFF2-40B4-BE49-F238E27FC236}">
                    <a16:creationId xmlns:a16="http://schemas.microsoft.com/office/drawing/2014/main" id="{A174B333-9F61-7CA0-C318-5F313983B04D}"/>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128" name="Group 1127">
            <a:extLst>
              <a:ext uri="{FF2B5EF4-FFF2-40B4-BE49-F238E27FC236}">
                <a16:creationId xmlns:a16="http://schemas.microsoft.com/office/drawing/2014/main" id="{E0A7E5D9-A577-9C01-F86E-8AB694A13040}"/>
              </a:ext>
            </a:extLst>
          </p:cNvPr>
          <p:cNvGrpSpPr/>
          <p:nvPr/>
        </p:nvGrpSpPr>
        <p:grpSpPr>
          <a:xfrm>
            <a:off x="9498517" y="2462193"/>
            <a:ext cx="2401982" cy="639163"/>
            <a:chOff x="3276575" y="2892789"/>
            <a:chExt cx="2401982" cy="639163"/>
          </a:xfrm>
        </p:grpSpPr>
        <p:grpSp>
          <p:nvGrpSpPr>
            <p:cNvPr id="1129" name="Group 1128">
              <a:extLst>
                <a:ext uri="{FF2B5EF4-FFF2-40B4-BE49-F238E27FC236}">
                  <a16:creationId xmlns:a16="http://schemas.microsoft.com/office/drawing/2014/main" id="{7EE8A14D-7A38-D5C7-E01F-2D5BEA9BB7AA}"/>
                </a:ext>
              </a:extLst>
            </p:cNvPr>
            <p:cNvGrpSpPr/>
            <p:nvPr/>
          </p:nvGrpSpPr>
          <p:grpSpPr>
            <a:xfrm>
              <a:off x="3358580" y="2892789"/>
              <a:ext cx="2317868" cy="283785"/>
              <a:chOff x="3358580" y="2892789"/>
              <a:chExt cx="2317868" cy="283785"/>
            </a:xfrm>
          </p:grpSpPr>
          <p:sp>
            <p:nvSpPr>
              <p:cNvPr id="1156" name="TextBox 1155">
                <a:extLst>
                  <a:ext uri="{FF2B5EF4-FFF2-40B4-BE49-F238E27FC236}">
                    <a16:creationId xmlns:a16="http://schemas.microsoft.com/office/drawing/2014/main" id="{67FF55A5-2835-140B-472E-CA1848D4471F}"/>
                  </a:ext>
                </a:extLst>
              </p:cNvPr>
              <p:cNvSpPr txBox="1"/>
              <p:nvPr/>
            </p:nvSpPr>
            <p:spPr>
              <a:xfrm>
                <a:off x="3358580" y="2899575"/>
                <a:ext cx="730120" cy="276999"/>
              </a:xfrm>
              <a:prstGeom prst="rect">
                <a:avLst/>
              </a:prstGeom>
              <a:noFill/>
            </p:spPr>
            <p:txBody>
              <a:bodyPr wrap="square">
                <a:spAutoFit/>
              </a:bodyPr>
              <a:lstStyle/>
              <a:p>
                <a:r>
                  <a:rPr lang="en-IN" sz="1200" dirty="0"/>
                  <a:t>Introvert</a:t>
                </a:r>
              </a:p>
            </p:txBody>
          </p:sp>
          <p:sp>
            <p:nvSpPr>
              <p:cNvPr id="1157" name="TextBox 1156">
                <a:extLst>
                  <a:ext uri="{FF2B5EF4-FFF2-40B4-BE49-F238E27FC236}">
                    <a16:creationId xmlns:a16="http://schemas.microsoft.com/office/drawing/2014/main" id="{78B05AF6-45CE-0F1C-B5AF-BCE6CE7E5EA9}"/>
                  </a:ext>
                </a:extLst>
              </p:cNvPr>
              <p:cNvSpPr txBox="1"/>
              <p:nvPr/>
            </p:nvSpPr>
            <p:spPr>
              <a:xfrm>
                <a:off x="4848454" y="2892789"/>
                <a:ext cx="827994" cy="276999"/>
              </a:xfrm>
              <a:prstGeom prst="rect">
                <a:avLst/>
              </a:prstGeom>
              <a:noFill/>
            </p:spPr>
            <p:txBody>
              <a:bodyPr wrap="square">
                <a:spAutoFit/>
              </a:bodyPr>
              <a:lstStyle/>
              <a:p>
                <a:r>
                  <a:rPr lang="en-IN" sz="1200" dirty="0"/>
                  <a:t>Extrovert</a:t>
                </a:r>
              </a:p>
            </p:txBody>
          </p:sp>
          <p:sp>
            <p:nvSpPr>
              <p:cNvPr id="1158" name="Oval 1157">
                <a:extLst>
                  <a:ext uri="{FF2B5EF4-FFF2-40B4-BE49-F238E27FC236}">
                    <a16:creationId xmlns:a16="http://schemas.microsoft.com/office/drawing/2014/main" id="{90970979-0335-2008-F3D1-3824D91D3543}"/>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9" name="Oval 1158">
                <a:extLst>
                  <a:ext uri="{FF2B5EF4-FFF2-40B4-BE49-F238E27FC236}">
                    <a16:creationId xmlns:a16="http://schemas.microsoft.com/office/drawing/2014/main" id="{EF8E4D9A-D416-2DD2-2EEC-041221B7E65C}"/>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0" name="Oval 1159">
                <a:extLst>
                  <a:ext uri="{FF2B5EF4-FFF2-40B4-BE49-F238E27FC236}">
                    <a16:creationId xmlns:a16="http://schemas.microsoft.com/office/drawing/2014/main" id="{5C9B79A2-83A3-4F4B-269A-171821DF98EC}"/>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1" name="Oval 1160">
                <a:extLst>
                  <a:ext uri="{FF2B5EF4-FFF2-40B4-BE49-F238E27FC236}">
                    <a16:creationId xmlns:a16="http://schemas.microsoft.com/office/drawing/2014/main" id="{E373B96D-AB97-1FA2-797E-B5091BD425A8}"/>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2" name="Oval 1161">
                <a:extLst>
                  <a:ext uri="{FF2B5EF4-FFF2-40B4-BE49-F238E27FC236}">
                    <a16:creationId xmlns:a16="http://schemas.microsoft.com/office/drawing/2014/main" id="{85C01D11-B36C-D326-AF60-00EA9469EE8E}"/>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3" name="Oval 1162">
                <a:extLst>
                  <a:ext uri="{FF2B5EF4-FFF2-40B4-BE49-F238E27FC236}">
                    <a16:creationId xmlns:a16="http://schemas.microsoft.com/office/drawing/2014/main" id="{74F2FE2C-034C-C14B-6299-9760C5742803}"/>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4" name="Oval 1163">
                <a:extLst>
                  <a:ext uri="{FF2B5EF4-FFF2-40B4-BE49-F238E27FC236}">
                    <a16:creationId xmlns:a16="http://schemas.microsoft.com/office/drawing/2014/main" id="{B26DD6F3-3AAA-3670-6ACA-78A50BF10A1F}"/>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5" name="Oval 1164">
                <a:extLst>
                  <a:ext uri="{FF2B5EF4-FFF2-40B4-BE49-F238E27FC236}">
                    <a16:creationId xmlns:a16="http://schemas.microsoft.com/office/drawing/2014/main" id="{22594B15-BCBF-3609-E2A5-8DC07F912A22}"/>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6" name="Oval 1165">
                <a:extLst>
                  <a:ext uri="{FF2B5EF4-FFF2-40B4-BE49-F238E27FC236}">
                    <a16:creationId xmlns:a16="http://schemas.microsoft.com/office/drawing/2014/main" id="{53A6E7D5-DEC9-0CAB-2A0B-60597C5539CE}"/>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7" name="Oval 1166">
                <a:extLst>
                  <a:ext uri="{FF2B5EF4-FFF2-40B4-BE49-F238E27FC236}">
                    <a16:creationId xmlns:a16="http://schemas.microsoft.com/office/drawing/2014/main" id="{74836B6B-21F2-0029-55CB-356D8ECBAF4A}"/>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30" name="Group 1129">
              <a:extLst>
                <a:ext uri="{FF2B5EF4-FFF2-40B4-BE49-F238E27FC236}">
                  <a16:creationId xmlns:a16="http://schemas.microsoft.com/office/drawing/2014/main" id="{57E5F9C5-D87E-3537-4548-C5647A27F162}"/>
                </a:ext>
              </a:extLst>
            </p:cNvPr>
            <p:cNvGrpSpPr/>
            <p:nvPr/>
          </p:nvGrpSpPr>
          <p:grpSpPr>
            <a:xfrm>
              <a:off x="3276575" y="3078951"/>
              <a:ext cx="2401982" cy="283785"/>
              <a:chOff x="3274466" y="2892789"/>
              <a:chExt cx="2401982" cy="283785"/>
            </a:xfrm>
          </p:grpSpPr>
          <p:sp>
            <p:nvSpPr>
              <p:cNvPr id="1144" name="TextBox 1143">
                <a:extLst>
                  <a:ext uri="{FF2B5EF4-FFF2-40B4-BE49-F238E27FC236}">
                    <a16:creationId xmlns:a16="http://schemas.microsoft.com/office/drawing/2014/main" id="{7B0C0F08-B1FD-A0CA-4EE8-77B6E84CDFD9}"/>
                  </a:ext>
                </a:extLst>
              </p:cNvPr>
              <p:cNvSpPr txBox="1"/>
              <p:nvPr/>
            </p:nvSpPr>
            <p:spPr>
              <a:xfrm>
                <a:off x="3274466" y="2899575"/>
                <a:ext cx="814234" cy="276999"/>
              </a:xfrm>
              <a:prstGeom prst="rect">
                <a:avLst/>
              </a:prstGeom>
              <a:noFill/>
            </p:spPr>
            <p:txBody>
              <a:bodyPr wrap="square">
                <a:spAutoFit/>
              </a:bodyPr>
              <a:lstStyle/>
              <a:p>
                <a:r>
                  <a:rPr lang="en-IN" sz="1200" dirty="0"/>
                  <a:t>Analytical</a:t>
                </a:r>
              </a:p>
            </p:txBody>
          </p:sp>
          <p:sp>
            <p:nvSpPr>
              <p:cNvPr id="1145" name="TextBox 1144">
                <a:extLst>
                  <a:ext uri="{FF2B5EF4-FFF2-40B4-BE49-F238E27FC236}">
                    <a16:creationId xmlns:a16="http://schemas.microsoft.com/office/drawing/2014/main" id="{3602611F-955A-9033-0105-BC617BB05017}"/>
                  </a:ext>
                </a:extLst>
              </p:cNvPr>
              <p:cNvSpPr txBox="1"/>
              <p:nvPr/>
            </p:nvSpPr>
            <p:spPr>
              <a:xfrm>
                <a:off x="4848454" y="2892789"/>
                <a:ext cx="827994" cy="276999"/>
              </a:xfrm>
              <a:prstGeom prst="rect">
                <a:avLst/>
              </a:prstGeom>
              <a:noFill/>
            </p:spPr>
            <p:txBody>
              <a:bodyPr wrap="square">
                <a:spAutoFit/>
              </a:bodyPr>
              <a:lstStyle/>
              <a:p>
                <a:r>
                  <a:rPr lang="en-IN" sz="1200" dirty="0"/>
                  <a:t>Creative</a:t>
                </a:r>
              </a:p>
            </p:txBody>
          </p:sp>
          <p:sp>
            <p:nvSpPr>
              <p:cNvPr id="1146" name="Oval 1145">
                <a:extLst>
                  <a:ext uri="{FF2B5EF4-FFF2-40B4-BE49-F238E27FC236}">
                    <a16:creationId xmlns:a16="http://schemas.microsoft.com/office/drawing/2014/main" id="{8EFB0C6E-4184-726F-8C77-04432CB07E0E}"/>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7" name="Oval 1146">
                <a:extLst>
                  <a:ext uri="{FF2B5EF4-FFF2-40B4-BE49-F238E27FC236}">
                    <a16:creationId xmlns:a16="http://schemas.microsoft.com/office/drawing/2014/main" id="{8DF9FDDB-817E-FC64-3AD0-52D2884EEE4B}"/>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8" name="Oval 1147">
                <a:extLst>
                  <a:ext uri="{FF2B5EF4-FFF2-40B4-BE49-F238E27FC236}">
                    <a16:creationId xmlns:a16="http://schemas.microsoft.com/office/drawing/2014/main" id="{DF12FD45-319C-2A84-5B82-BC99A390F6D3}"/>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9" name="Oval 1148">
                <a:extLst>
                  <a:ext uri="{FF2B5EF4-FFF2-40B4-BE49-F238E27FC236}">
                    <a16:creationId xmlns:a16="http://schemas.microsoft.com/office/drawing/2014/main" id="{D3B99796-47D2-AB04-7A39-922BE2D28741}"/>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0" name="Oval 1149">
                <a:extLst>
                  <a:ext uri="{FF2B5EF4-FFF2-40B4-BE49-F238E27FC236}">
                    <a16:creationId xmlns:a16="http://schemas.microsoft.com/office/drawing/2014/main" id="{96D381F2-0B3B-1B0A-09C9-ACA8EBD74529}"/>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1" name="Oval 1150">
                <a:extLst>
                  <a:ext uri="{FF2B5EF4-FFF2-40B4-BE49-F238E27FC236}">
                    <a16:creationId xmlns:a16="http://schemas.microsoft.com/office/drawing/2014/main" id="{997F927F-1B38-FA62-34FC-B211F9630221}"/>
                  </a:ext>
                </a:extLst>
              </p:cNvPr>
              <p:cNvSpPr/>
              <p:nvPr/>
            </p:nvSpPr>
            <p:spPr>
              <a:xfrm>
                <a:off x="4490720"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2" name="Oval 1151">
                <a:extLst>
                  <a:ext uri="{FF2B5EF4-FFF2-40B4-BE49-F238E27FC236}">
                    <a16:creationId xmlns:a16="http://schemas.microsoft.com/office/drawing/2014/main" id="{BB25C3AE-BA14-8E09-CB5C-E1BDC0C59660}"/>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3" name="Oval 1152">
                <a:extLst>
                  <a:ext uri="{FF2B5EF4-FFF2-40B4-BE49-F238E27FC236}">
                    <a16:creationId xmlns:a16="http://schemas.microsoft.com/office/drawing/2014/main" id="{5A97FF39-EBB1-781F-2C85-B8271F942705}"/>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4" name="Oval 1153">
                <a:extLst>
                  <a:ext uri="{FF2B5EF4-FFF2-40B4-BE49-F238E27FC236}">
                    <a16:creationId xmlns:a16="http://schemas.microsoft.com/office/drawing/2014/main" id="{DB64447E-85F6-8605-0A02-FFADE69C5FF8}"/>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5" name="Oval 1154">
                <a:extLst>
                  <a:ext uri="{FF2B5EF4-FFF2-40B4-BE49-F238E27FC236}">
                    <a16:creationId xmlns:a16="http://schemas.microsoft.com/office/drawing/2014/main" id="{F3CB0633-9A66-1437-94B0-EBF936A1E8A4}"/>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31" name="Group 1130">
              <a:extLst>
                <a:ext uri="{FF2B5EF4-FFF2-40B4-BE49-F238E27FC236}">
                  <a16:creationId xmlns:a16="http://schemas.microsoft.com/office/drawing/2014/main" id="{9A966BA6-CC7F-007A-52C8-F79DAD8BE27A}"/>
                </a:ext>
              </a:extLst>
            </p:cNvPr>
            <p:cNvGrpSpPr/>
            <p:nvPr/>
          </p:nvGrpSpPr>
          <p:grpSpPr>
            <a:xfrm>
              <a:off x="3423862" y="3253247"/>
              <a:ext cx="2251828" cy="278705"/>
              <a:chOff x="3424620" y="2892789"/>
              <a:chExt cx="2251828" cy="278705"/>
            </a:xfrm>
          </p:grpSpPr>
          <p:sp>
            <p:nvSpPr>
              <p:cNvPr id="1132" name="TextBox 1131">
                <a:extLst>
                  <a:ext uri="{FF2B5EF4-FFF2-40B4-BE49-F238E27FC236}">
                    <a16:creationId xmlns:a16="http://schemas.microsoft.com/office/drawing/2014/main" id="{AFF2CB2B-D2C6-3E5A-222C-32F1EC3C0503}"/>
                  </a:ext>
                </a:extLst>
              </p:cNvPr>
              <p:cNvSpPr txBox="1"/>
              <p:nvPr/>
            </p:nvSpPr>
            <p:spPr>
              <a:xfrm>
                <a:off x="3424620" y="2894495"/>
                <a:ext cx="730120" cy="276999"/>
              </a:xfrm>
              <a:prstGeom prst="rect">
                <a:avLst/>
              </a:prstGeom>
              <a:noFill/>
            </p:spPr>
            <p:txBody>
              <a:bodyPr wrap="square">
                <a:spAutoFit/>
              </a:bodyPr>
              <a:lstStyle/>
              <a:p>
                <a:r>
                  <a:rPr lang="en-IN" sz="1200" dirty="0"/>
                  <a:t>Passive</a:t>
                </a:r>
              </a:p>
            </p:txBody>
          </p:sp>
          <p:sp>
            <p:nvSpPr>
              <p:cNvPr id="1133" name="TextBox 1132">
                <a:extLst>
                  <a:ext uri="{FF2B5EF4-FFF2-40B4-BE49-F238E27FC236}">
                    <a16:creationId xmlns:a16="http://schemas.microsoft.com/office/drawing/2014/main" id="{81507C9F-6353-ECD1-27D0-E59A9F67DB5C}"/>
                  </a:ext>
                </a:extLst>
              </p:cNvPr>
              <p:cNvSpPr txBox="1"/>
              <p:nvPr/>
            </p:nvSpPr>
            <p:spPr>
              <a:xfrm>
                <a:off x="4848454" y="2892789"/>
                <a:ext cx="827994" cy="276999"/>
              </a:xfrm>
              <a:prstGeom prst="rect">
                <a:avLst/>
              </a:prstGeom>
              <a:noFill/>
            </p:spPr>
            <p:txBody>
              <a:bodyPr wrap="square">
                <a:spAutoFit/>
              </a:bodyPr>
              <a:lstStyle/>
              <a:p>
                <a:r>
                  <a:rPr lang="en-IN" sz="1200" dirty="0"/>
                  <a:t>Active</a:t>
                </a:r>
              </a:p>
            </p:txBody>
          </p:sp>
          <p:sp>
            <p:nvSpPr>
              <p:cNvPr id="1134" name="Oval 1133">
                <a:extLst>
                  <a:ext uri="{FF2B5EF4-FFF2-40B4-BE49-F238E27FC236}">
                    <a16:creationId xmlns:a16="http://schemas.microsoft.com/office/drawing/2014/main" id="{68DA4EC5-927C-839D-AC65-7CA341DEC81F}"/>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Oval 1134">
                <a:extLst>
                  <a:ext uri="{FF2B5EF4-FFF2-40B4-BE49-F238E27FC236}">
                    <a16:creationId xmlns:a16="http://schemas.microsoft.com/office/drawing/2014/main" id="{932381C4-08A5-0955-2DDE-5AEC78D22D3A}"/>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6" name="Oval 1135">
                <a:extLst>
                  <a:ext uri="{FF2B5EF4-FFF2-40B4-BE49-F238E27FC236}">
                    <a16:creationId xmlns:a16="http://schemas.microsoft.com/office/drawing/2014/main" id="{0DFCC8BA-079E-F344-CA94-737325743E92}"/>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7" name="Oval 1136">
                <a:extLst>
                  <a:ext uri="{FF2B5EF4-FFF2-40B4-BE49-F238E27FC236}">
                    <a16:creationId xmlns:a16="http://schemas.microsoft.com/office/drawing/2014/main" id="{B569142E-FA4C-537A-BDEA-0EDD158435C3}"/>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8" name="Oval 1137">
                <a:extLst>
                  <a:ext uri="{FF2B5EF4-FFF2-40B4-BE49-F238E27FC236}">
                    <a16:creationId xmlns:a16="http://schemas.microsoft.com/office/drawing/2014/main" id="{3396DAE8-1962-1BFF-158D-636D7848D540}"/>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9" name="Oval 1138">
                <a:extLst>
                  <a:ext uri="{FF2B5EF4-FFF2-40B4-BE49-F238E27FC236}">
                    <a16:creationId xmlns:a16="http://schemas.microsoft.com/office/drawing/2014/main" id="{DBDC7778-5D0C-3171-EEB7-85FB8DB45977}"/>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0" name="Oval 1139">
                <a:extLst>
                  <a:ext uri="{FF2B5EF4-FFF2-40B4-BE49-F238E27FC236}">
                    <a16:creationId xmlns:a16="http://schemas.microsoft.com/office/drawing/2014/main" id="{D72C638A-30B0-D58B-A7F8-9FDCEB49C8E9}"/>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41" name="Oval 1140">
                <a:extLst>
                  <a:ext uri="{FF2B5EF4-FFF2-40B4-BE49-F238E27FC236}">
                    <a16:creationId xmlns:a16="http://schemas.microsoft.com/office/drawing/2014/main" id="{C9722AA6-76F3-47BD-C124-5145E8D91961}"/>
                  </a:ext>
                </a:extLst>
              </p:cNvPr>
              <p:cNvSpPr/>
              <p:nvPr/>
            </p:nvSpPr>
            <p:spPr>
              <a:xfrm>
                <a:off x="4669874"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2" name="Oval 1141">
                <a:extLst>
                  <a:ext uri="{FF2B5EF4-FFF2-40B4-BE49-F238E27FC236}">
                    <a16:creationId xmlns:a16="http://schemas.microsoft.com/office/drawing/2014/main" id="{108A7E0B-B28E-B5D1-8AEF-369226857305}"/>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3" name="Oval 1142">
                <a:extLst>
                  <a:ext uri="{FF2B5EF4-FFF2-40B4-BE49-F238E27FC236}">
                    <a16:creationId xmlns:a16="http://schemas.microsoft.com/office/drawing/2014/main" id="{4D6BC5DD-BB86-C0A3-A6EC-C1F627967851}"/>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168" name="Group 1167">
            <a:extLst>
              <a:ext uri="{FF2B5EF4-FFF2-40B4-BE49-F238E27FC236}">
                <a16:creationId xmlns:a16="http://schemas.microsoft.com/office/drawing/2014/main" id="{ADE6C95E-98D4-FF2B-FAC2-9A36AC12D667}"/>
              </a:ext>
            </a:extLst>
          </p:cNvPr>
          <p:cNvGrpSpPr/>
          <p:nvPr/>
        </p:nvGrpSpPr>
        <p:grpSpPr>
          <a:xfrm>
            <a:off x="1425243" y="3174618"/>
            <a:ext cx="1800162" cy="805343"/>
            <a:chOff x="3108643" y="2899575"/>
            <a:chExt cx="1800162" cy="805343"/>
          </a:xfrm>
        </p:grpSpPr>
        <p:grpSp>
          <p:nvGrpSpPr>
            <p:cNvPr id="1169" name="Group 1168">
              <a:extLst>
                <a:ext uri="{FF2B5EF4-FFF2-40B4-BE49-F238E27FC236}">
                  <a16:creationId xmlns:a16="http://schemas.microsoft.com/office/drawing/2014/main" id="{7B095C96-7EDC-E65E-6B94-87BB2695A545}"/>
                </a:ext>
              </a:extLst>
            </p:cNvPr>
            <p:cNvGrpSpPr/>
            <p:nvPr/>
          </p:nvGrpSpPr>
          <p:grpSpPr>
            <a:xfrm>
              <a:off x="3108643" y="2899575"/>
              <a:ext cx="1800162" cy="632377"/>
              <a:chOff x="3108643" y="2899575"/>
              <a:chExt cx="1800162" cy="632377"/>
            </a:xfrm>
          </p:grpSpPr>
          <p:grpSp>
            <p:nvGrpSpPr>
              <p:cNvPr id="1182" name="Group 1181">
                <a:extLst>
                  <a:ext uri="{FF2B5EF4-FFF2-40B4-BE49-F238E27FC236}">
                    <a16:creationId xmlns:a16="http://schemas.microsoft.com/office/drawing/2014/main" id="{8FB22F34-9E16-0F32-E1AB-A4DA78092A1B}"/>
                  </a:ext>
                </a:extLst>
              </p:cNvPr>
              <p:cNvGrpSpPr/>
              <p:nvPr/>
            </p:nvGrpSpPr>
            <p:grpSpPr>
              <a:xfrm>
                <a:off x="3562072" y="2899575"/>
                <a:ext cx="1344624" cy="276999"/>
                <a:chOff x="3562072" y="2899575"/>
                <a:chExt cx="1344624" cy="276999"/>
              </a:xfrm>
            </p:grpSpPr>
            <p:sp>
              <p:nvSpPr>
                <p:cNvPr id="1207" name="TextBox 1206">
                  <a:extLst>
                    <a:ext uri="{FF2B5EF4-FFF2-40B4-BE49-F238E27FC236}">
                      <a16:creationId xmlns:a16="http://schemas.microsoft.com/office/drawing/2014/main" id="{8822D119-5FB5-C19D-BCA6-D6F3F9C51087}"/>
                    </a:ext>
                  </a:extLst>
                </p:cNvPr>
                <p:cNvSpPr txBox="1"/>
                <p:nvPr/>
              </p:nvSpPr>
              <p:spPr>
                <a:xfrm>
                  <a:off x="3562072" y="2899575"/>
                  <a:ext cx="730120" cy="276999"/>
                </a:xfrm>
                <a:prstGeom prst="rect">
                  <a:avLst/>
                </a:prstGeom>
                <a:noFill/>
              </p:spPr>
              <p:txBody>
                <a:bodyPr wrap="square">
                  <a:spAutoFit/>
                </a:bodyPr>
                <a:lstStyle/>
                <a:p>
                  <a:r>
                    <a:rPr lang="en-IN" sz="1200" dirty="0"/>
                    <a:t>Price</a:t>
                  </a:r>
                </a:p>
              </p:txBody>
            </p:sp>
            <p:sp>
              <p:nvSpPr>
                <p:cNvPr id="1208" name="Oval 1207">
                  <a:extLst>
                    <a:ext uri="{FF2B5EF4-FFF2-40B4-BE49-F238E27FC236}">
                      <a16:creationId xmlns:a16="http://schemas.microsoft.com/office/drawing/2014/main" id="{4E98EAA7-432D-ADBD-C2CE-491271334F9A}"/>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9" name="Oval 1208">
                  <a:extLst>
                    <a:ext uri="{FF2B5EF4-FFF2-40B4-BE49-F238E27FC236}">
                      <a16:creationId xmlns:a16="http://schemas.microsoft.com/office/drawing/2014/main" id="{50B66330-78AD-EC4A-E849-045695489032}"/>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0" name="Oval 1209">
                  <a:extLst>
                    <a:ext uri="{FF2B5EF4-FFF2-40B4-BE49-F238E27FC236}">
                      <a16:creationId xmlns:a16="http://schemas.microsoft.com/office/drawing/2014/main" id="{4863906A-5544-FCD0-A757-1E40AF3CE5B3}"/>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1" name="Oval 1210">
                  <a:extLst>
                    <a:ext uri="{FF2B5EF4-FFF2-40B4-BE49-F238E27FC236}">
                      <a16:creationId xmlns:a16="http://schemas.microsoft.com/office/drawing/2014/main" id="{98952CF0-F62A-45C3-413F-4D97DEEBC8F8}"/>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2" name="Oval 1211">
                  <a:extLst>
                    <a:ext uri="{FF2B5EF4-FFF2-40B4-BE49-F238E27FC236}">
                      <a16:creationId xmlns:a16="http://schemas.microsoft.com/office/drawing/2014/main" id="{1A9D4BAE-FD9B-2AE8-6540-A5586759A2A8}"/>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3" name="Oval 1212">
                  <a:extLst>
                    <a:ext uri="{FF2B5EF4-FFF2-40B4-BE49-F238E27FC236}">
                      <a16:creationId xmlns:a16="http://schemas.microsoft.com/office/drawing/2014/main" id="{E61036BA-BFA7-7EF8-D005-44A9275A063A}"/>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4" name="Oval 1213">
                  <a:extLst>
                    <a:ext uri="{FF2B5EF4-FFF2-40B4-BE49-F238E27FC236}">
                      <a16:creationId xmlns:a16="http://schemas.microsoft.com/office/drawing/2014/main" id="{A944780C-588C-45B9-DEA9-300AF990A498}"/>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5" name="Oval 1214">
                  <a:extLst>
                    <a:ext uri="{FF2B5EF4-FFF2-40B4-BE49-F238E27FC236}">
                      <a16:creationId xmlns:a16="http://schemas.microsoft.com/office/drawing/2014/main" id="{70559107-BD85-44C9-7F10-AD1948FD4901}"/>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6" name="Oval 1215">
                  <a:extLst>
                    <a:ext uri="{FF2B5EF4-FFF2-40B4-BE49-F238E27FC236}">
                      <a16:creationId xmlns:a16="http://schemas.microsoft.com/office/drawing/2014/main" id="{A1CC9DFF-4A92-A8F0-060C-0060715BFE3A}"/>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7" name="Oval 1216">
                  <a:extLst>
                    <a:ext uri="{FF2B5EF4-FFF2-40B4-BE49-F238E27FC236}">
                      <a16:creationId xmlns:a16="http://schemas.microsoft.com/office/drawing/2014/main" id="{55A7DC5F-FC82-29AB-B090-FB6FF0D3316B}"/>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83" name="Group 1182">
                <a:extLst>
                  <a:ext uri="{FF2B5EF4-FFF2-40B4-BE49-F238E27FC236}">
                    <a16:creationId xmlns:a16="http://schemas.microsoft.com/office/drawing/2014/main" id="{600F5D82-810B-1C0D-27D8-2BDF939F645F}"/>
                  </a:ext>
                </a:extLst>
              </p:cNvPr>
              <p:cNvGrpSpPr/>
              <p:nvPr/>
            </p:nvGrpSpPr>
            <p:grpSpPr>
              <a:xfrm>
                <a:off x="3381330" y="3085737"/>
                <a:ext cx="1527475" cy="276999"/>
                <a:chOff x="3379221" y="2899575"/>
                <a:chExt cx="1527475" cy="276999"/>
              </a:xfrm>
            </p:grpSpPr>
            <p:sp>
              <p:nvSpPr>
                <p:cNvPr id="1196" name="TextBox 1195">
                  <a:extLst>
                    <a:ext uri="{FF2B5EF4-FFF2-40B4-BE49-F238E27FC236}">
                      <a16:creationId xmlns:a16="http://schemas.microsoft.com/office/drawing/2014/main" id="{4D456A02-36D9-48BF-F886-5647308BB926}"/>
                    </a:ext>
                  </a:extLst>
                </p:cNvPr>
                <p:cNvSpPr txBox="1"/>
                <p:nvPr/>
              </p:nvSpPr>
              <p:spPr>
                <a:xfrm>
                  <a:off x="3379221" y="2899575"/>
                  <a:ext cx="814234" cy="276999"/>
                </a:xfrm>
                <a:prstGeom prst="rect">
                  <a:avLst/>
                </a:prstGeom>
                <a:noFill/>
              </p:spPr>
              <p:txBody>
                <a:bodyPr wrap="square">
                  <a:spAutoFit/>
                </a:bodyPr>
                <a:lstStyle/>
                <a:p>
                  <a:r>
                    <a:rPr lang="en-IN" sz="1200" dirty="0"/>
                    <a:t>Comfort</a:t>
                  </a:r>
                </a:p>
              </p:txBody>
            </p:sp>
            <p:sp>
              <p:nvSpPr>
                <p:cNvPr id="1197" name="Oval 1196">
                  <a:extLst>
                    <a:ext uri="{FF2B5EF4-FFF2-40B4-BE49-F238E27FC236}">
                      <a16:creationId xmlns:a16="http://schemas.microsoft.com/office/drawing/2014/main" id="{DF3663C6-DD9C-0C41-3C07-F718F881B98C}"/>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8" name="Oval 1197">
                  <a:extLst>
                    <a:ext uri="{FF2B5EF4-FFF2-40B4-BE49-F238E27FC236}">
                      <a16:creationId xmlns:a16="http://schemas.microsoft.com/office/drawing/2014/main" id="{52C8A6EC-337D-9427-606F-2E60BCA35869}"/>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9" name="Oval 1198">
                  <a:extLst>
                    <a:ext uri="{FF2B5EF4-FFF2-40B4-BE49-F238E27FC236}">
                      <a16:creationId xmlns:a16="http://schemas.microsoft.com/office/drawing/2014/main" id="{CBA12DD0-4A3F-0D98-358B-D2F8C9D294A9}"/>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0" name="Oval 1199">
                  <a:extLst>
                    <a:ext uri="{FF2B5EF4-FFF2-40B4-BE49-F238E27FC236}">
                      <a16:creationId xmlns:a16="http://schemas.microsoft.com/office/drawing/2014/main" id="{83F91E47-601E-D804-DF3E-74C56E72AAFD}"/>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1" name="Oval 1200">
                  <a:extLst>
                    <a:ext uri="{FF2B5EF4-FFF2-40B4-BE49-F238E27FC236}">
                      <a16:creationId xmlns:a16="http://schemas.microsoft.com/office/drawing/2014/main" id="{9CC5D766-D099-D9CB-E4F2-9EC4209B2442}"/>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2" name="Oval 1201">
                  <a:extLst>
                    <a:ext uri="{FF2B5EF4-FFF2-40B4-BE49-F238E27FC236}">
                      <a16:creationId xmlns:a16="http://schemas.microsoft.com/office/drawing/2014/main" id="{B1427B87-C442-75CA-8CC1-FB93170A19F0}"/>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3" name="Oval 1202">
                  <a:extLst>
                    <a:ext uri="{FF2B5EF4-FFF2-40B4-BE49-F238E27FC236}">
                      <a16:creationId xmlns:a16="http://schemas.microsoft.com/office/drawing/2014/main" id="{833724FD-20DE-7FDC-B284-937D728629B1}"/>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4" name="Oval 1203">
                  <a:extLst>
                    <a:ext uri="{FF2B5EF4-FFF2-40B4-BE49-F238E27FC236}">
                      <a16:creationId xmlns:a16="http://schemas.microsoft.com/office/drawing/2014/main" id="{0BD94AEE-CD58-FF68-FB65-0F232B83311C}"/>
                    </a:ext>
                  </a:extLst>
                </p:cNvPr>
                <p:cNvSpPr/>
                <p:nvPr/>
              </p:nvSpPr>
              <p:spPr>
                <a:xfrm>
                  <a:off x="4669874"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05" name="Oval 1204">
                  <a:extLst>
                    <a:ext uri="{FF2B5EF4-FFF2-40B4-BE49-F238E27FC236}">
                      <a16:creationId xmlns:a16="http://schemas.microsoft.com/office/drawing/2014/main" id="{F5199BAF-31D9-63A9-A34A-3FF6821F4283}"/>
                    </a:ext>
                  </a:extLst>
                </p:cNvPr>
                <p:cNvSpPr/>
                <p:nvPr/>
              </p:nvSpPr>
              <p:spPr>
                <a:xfrm>
                  <a:off x="4759376"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6" name="Oval 1205">
                  <a:extLst>
                    <a:ext uri="{FF2B5EF4-FFF2-40B4-BE49-F238E27FC236}">
                      <a16:creationId xmlns:a16="http://schemas.microsoft.com/office/drawing/2014/main" id="{1EA324B6-73D5-BB9A-9875-65D31CBE1993}"/>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84" name="Group 1183">
                <a:extLst>
                  <a:ext uri="{FF2B5EF4-FFF2-40B4-BE49-F238E27FC236}">
                    <a16:creationId xmlns:a16="http://schemas.microsoft.com/office/drawing/2014/main" id="{68A6C8A1-3588-8CC1-D0D5-E6B07C09D7F3}"/>
                  </a:ext>
                </a:extLst>
              </p:cNvPr>
              <p:cNvGrpSpPr/>
              <p:nvPr/>
            </p:nvGrpSpPr>
            <p:grpSpPr>
              <a:xfrm>
                <a:off x="3108643" y="3254953"/>
                <a:ext cx="1797295" cy="276999"/>
                <a:chOff x="3109401" y="2894495"/>
                <a:chExt cx="1797295" cy="276999"/>
              </a:xfrm>
            </p:grpSpPr>
            <p:sp>
              <p:nvSpPr>
                <p:cNvPr id="1185" name="TextBox 1184">
                  <a:extLst>
                    <a:ext uri="{FF2B5EF4-FFF2-40B4-BE49-F238E27FC236}">
                      <a16:creationId xmlns:a16="http://schemas.microsoft.com/office/drawing/2014/main" id="{9851DB79-1D7E-96E5-B2BA-B698ECC4D462}"/>
                    </a:ext>
                  </a:extLst>
                </p:cNvPr>
                <p:cNvSpPr txBox="1"/>
                <p:nvPr/>
              </p:nvSpPr>
              <p:spPr>
                <a:xfrm>
                  <a:off x="3109401" y="2894495"/>
                  <a:ext cx="1045339" cy="276999"/>
                </a:xfrm>
                <a:prstGeom prst="rect">
                  <a:avLst/>
                </a:prstGeom>
                <a:noFill/>
              </p:spPr>
              <p:txBody>
                <a:bodyPr wrap="square">
                  <a:spAutoFit/>
                </a:bodyPr>
                <a:lstStyle/>
                <a:p>
                  <a:r>
                    <a:rPr lang="en-IN" sz="1200" dirty="0"/>
                    <a:t>Convenience</a:t>
                  </a:r>
                </a:p>
              </p:txBody>
            </p:sp>
            <p:sp>
              <p:nvSpPr>
                <p:cNvPr id="1186" name="Oval 1185">
                  <a:extLst>
                    <a:ext uri="{FF2B5EF4-FFF2-40B4-BE49-F238E27FC236}">
                      <a16:creationId xmlns:a16="http://schemas.microsoft.com/office/drawing/2014/main" id="{EE8EA6CE-AD01-BE3E-53B6-D1E2418B566D}"/>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7" name="Oval 1186">
                  <a:extLst>
                    <a:ext uri="{FF2B5EF4-FFF2-40B4-BE49-F238E27FC236}">
                      <a16:creationId xmlns:a16="http://schemas.microsoft.com/office/drawing/2014/main" id="{0F805299-696D-47AB-71C2-B5AA9A4CFC40}"/>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8" name="Oval 1187">
                  <a:extLst>
                    <a:ext uri="{FF2B5EF4-FFF2-40B4-BE49-F238E27FC236}">
                      <a16:creationId xmlns:a16="http://schemas.microsoft.com/office/drawing/2014/main" id="{2284C64C-13D6-955F-E618-C0A5D503BB97}"/>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9" name="Oval 1188">
                  <a:extLst>
                    <a:ext uri="{FF2B5EF4-FFF2-40B4-BE49-F238E27FC236}">
                      <a16:creationId xmlns:a16="http://schemas.microsoft.com/office/drawing/2014/main" id="{8FC3FA0E-2A29-40D1-CAB5-C240F9E97283}"/>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0" name="Oval 1189">
                  <a:extLst>
                    <a:ext uri="{FF2B5EF4-FFF2-40B4-BE49-F238E27FC236}">
                      <a16:creationId xmlns:a16="http://schemas.microsoft.com/office/drawing/2014/main" id="{7E6548D7-6B29-0BE7-064B-7FC5BC90359C}"/>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1" name="Oval 1190">
                  <a:extLst>
                    <a:ext uri="{FF2B5EF4-FFF2-40B4-BE49-F238E27FC236}">
                      <a16:creationId xmlns:a16="http://schemas.microsoft.com/office/drawing/2014/main" id="{FE3D60C1-4D0E-487C-0618-D1A5ACFEBBA0}"/>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2" name="Oval 1191">
                  <a:extLst>
                    <a:ext uri="{FF2B5EF4-FFF2-40B4-BE49-F238E27FC236}">
                      <a16:creationId xmlns:a16="http://schemas.microsoft.com/office/drawing/2014/main" id="{A4757B8E-58D5-3BAB-6515-3493F6E15B9B}"/>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3" name="Oval 1192">
                  <a:extLst>
                    <a:ext uri="{FF2B5EF4-FFF2-40B4-BE49-F238E27FC236}">
                      <a16:creationId xmlns:a16="http://schemas.microsoft.com/office/drawing/2014/main" id="{9B1C5DED-D580-CC70-8080-3A7CBB3CB384}"/>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4" name="Oval 1193">
                  <a:extLst>
                    <a:ext uri="{FF2B5EF4-FFF2-40B4-BE49-F238E27FC236}">
                      <a16:creationId xmlns:a16="http://schemas.microsoft.com/office/drawing/2014/main" id="{FDE7DC24-4B39-8E6B-9B52-E7E105147240}"/>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5" name="Oval 1194">
                  <a:extLst>
                    <a:ext uri="{FF2B5EF4-FFF2-40B4-BE49-F238E27FC236}">
                      <a16:creationId xmlns:a16="http://schemas.microsoft.com/office/drawing/2014/main" id="{E713E446-9842-B674-D7EF-C4079B05E8E3}"/>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170" name="Group 1169">
              <a:extLst>
                <a:ext uri="{FF2B5EF4-FFF2-40B4-BE49-F238E27FC236}">
                  <a16:creationId xmlns:a16="http://schemas.microsoft.com/office/drawing/2014/main" id="{9AFFC33A-1330-61A7-F794-8E775F48AAD3}"/>
                </a:ext>
              </a:extLst>
            </p:cNvPr>
            <p:cNvGrpSpPr/>
            <p:nvPr/>
          </p:nvGrpSpPr>
          <p:grpSpPr>
            <a:xfrm>
              <a:off x="3515379" y="3427919"/>
              <a:ext cx="1392254" cy="276999"/>
              <a:chOff x="3514442" y="2899575"/>
              <a:chExt cx="1392254" cy="276999"/>
            </a:xfrm>
          </p:grpSpPr>
          <p:sp>
            <p:nvSpPr>
              <p:cNvPr id="1171" name="TextBox 1170">
                <a:extLst>
                  <a:ext uri="{FF2B5EF4-FFF2-40B4-BE49-F238E27FC236}">
                    <a16:creationId xmlns:a16="http://schemas.microsoft.com/office/drawing/2014/main" id="{F13CBAB8-4CEE-AEE3-6A0B-6AC59DE719F3}"/>
                  </a:ext>
                </a:extLst>
              </p:cNvPr>
              <p:cNvSpPr txBox="1"/>
              <p:nvPr/>
            </p:nvSpPr>
            <p:spPr>
              <a:xfrm>
                <a:off x="3514442" y="2899575"/>
                <a:ext cx="730120" cy="276999"/>
              </a:xfrm>
              <a:prstGeom prst="rect">
                <a:avLst/>
              </a:prstGeom>
              <a:noFill/>
            </p:spPr>
            <p:txBody>
              <a:bodyPr wrap="square">
                <a:spAutoFit/>
              </a:bodyPr>
              <a:lstStyle/>
              <a:p>
                <a:r>
                  <a:rPr lang="en-IN" sz="1200" dirty="0"/>
                  <a:t>Speed</a:t>
                </a:r>
              </a:p>
            </p:txBody>
          </p:sp>
          <p:sp>
            <p:nvSpPr>
              <p:cNvPr id="1172" name="Oval 1171">
                <a:extLst>
                  <a:ext uri="{FF2B5EF4-FFF2-40B4-BE49-F238E27FC236}">
                    <a16:creationId xmlns:a16="http://schemas.microsoft.com/office/drawing/2014/main" id="{5785CC4D-8713-5766-A597-ECDEDDAC38A9}"/>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3" name="Oval 1172">
                <a:extLst>
                  <a:ext uri="{FF2B5EF4-FFF2-40B4-BE49-F238E27FC236}">
                    <a16:creationId xmlns:a16="http://schemas.microsoft.com/office/drawing/2014/main" id="{097547D9-B6FF-D154-11BE-65C3C3BA5F39}"/>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4" name="Oval 1173">
                <a:extLst>
                  <a:ext uri="{FF2B5EF4-FFF2-40B4-BE49-F238E27FC236}">
                    <a16:creationId xmlns:a16="http://schemas.microsoft.com/office/drawing/2014/main" id="{687EE280-FCCD-F554-0C4A-8F4CBE09427F}"/>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5" name="Oval 1174">
                <a:extLst>
                  <a:ext uri="{FF2B5EF4-FFF2-40B4-BE49-F238E27FC236}">
                    <a16:creationId xmlns:a16="http://schemas.microsoft.com/office/drawing/2014/main" id="{DD93EF87-5A11-E0BE-8561-6552D7E65CA9}"/>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6" name="Oval 1175">
                <a:extLst>
                  <a:ext uri="{FF2B5EF4-FFF2-40B4-BE49-F238E27FC236}">
                    <a16:creationId xmlns:a16="http://schemas.microsoft.com/office/drawing/2014/main" id="{9E302252-D375-0C9A-7D27-17AB957232FD}"/>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7" name="Oval 1176">
                <a:extLst>
                  <a:ext uri="{FF2B5EF4-FFF2-40B4-BE49-F238E27FC236}">
                    <a16:creationId xmlns:a16="http://schemas.microsoft.com/office/drawing/2014/main" id="{DC17FE70-5024-456D-AFF9-B07C447AEF0A}"/>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8" name="Oval 1177">
                <a:extLst>
                  <a:ext uri="{FF2B5EF4-FFF2-40B4-BE49-F238E27FC236}">
                    <a16:creationId xmlns:a16="http://schemas.microsoft.com/office/drawing/2014/main" id="{D050218D-A8C9-9C53-2CAB-6070B675CBCE}"/>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9" name="Oval 1178">
                <a:extLst>
                  <a:ext uri="{FF2B5EF4-FFF2-40B4-BE49-F238E27FC236}">
                    <a16:creationId xmlns:a16="http://schemas.microsoft.com/office/drawing/2014/main" id="{3787B479-3B77-1225-E026-3B8CE51A7BDD}"/>
                  </a:ext>
                </a:extLst>
              </p:cNvPr>
              <p:cNvSpPr/>
              <p:nvPr/>
            </p:nvSpPr>
            <p:spPr>
              <a:xfrm>
                <a:off x="4669874"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0" name="Oval 1179">
                <a:extLst>
                  <a:ext uri="{FF2B5EF4-FFF2-40B4-BE49-F238E27FC236}">
                    <a16:creationId xmlns:a16="http://schemas.microsoft.com/office/drawing/2014/main" id="{24EB5E5E-3A10-1DE4-BC1F-29EED25D773D}"/>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1" name="Oval 1180">
                <a:extLst>
                  <a:ext uri="{FF2B5EF4-FFF2-40B4-BE49-F238E27FC236}">
                    <a16:creationId xmlns:a16="http://schemas.microsoft.com/office/drawing/2014/main" id="{F9BD5D07-F929-A6E6-EFF7-D84992BB5B11}"/>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218" name="Group 1217">
            <a:extLst>
              <a:ext uri="{FF2B5EF4-FFF2-40B4-BE49-F238E27FC236}">
                <a16:creationId xmlns:a16="http://schemas.microsoft.com/office/drawing/2014/main" id="{8327CECD-118F-EB99-42DA-4E2AC38CF4F2}"/>
              </a:ext>
            </a:extLst>
          </p:cNvPr>
          <p:cNvGrpSpPr/>
          <p:nvPr/>
        </p:nvGrpSpPr>
        <p:grpSpPr>
          <a:xfrm>
            <a:off x="4037860" y="3173278"/>
            <a:ext cx="1800162" cy="805343"/>
            <a:chOff x="3108643" y="2899575"/>
            <a:chExt cx="1800162" cy="805343"/>
          </a:xfrm>
        </p:grpSpPr>
        <p:grpSp>
          <p:nvGrpSpPr>
            <p:cNvPr id="1219" name="Group 1218">
              <a:extLst>
                <a:ext uri="{FF2B5EF4-FFF2-40B4-BE49-F238E27FC236}">
                  <a16:creationId xmlns:a16="http://schemas.microsoft.com/office/drawing/2014/main" id="{67565C34-79BB-C750-28DA-3443256FCDE3}"/>
                </a:ext>
              </a:extLst>
            </p:cNvPr>
            <p:cNvGrpSpPr/>
            <p:nvPr/>
          </p:nvGrpSpPr>
          <p:grpSpPr>
            <a:xfrm>
              <a:off x="3108643" y="2899575"/>
              <a:ext cx="1800162" cy="632377"/>
              <a:chOff x="3108643" y="2899575"/>
              <a:chExt cx="1800162" cy="632377"/>
            </a:xfrm>
          </p:grpSpPr>
          <p:grpSp>
            <p:nvGrpSpPr>
              <p:cNvPr id="1232" name="Group 1231">
                <a:extLst>
                  <a:ext uri="{FF2B5EF4-FFF2-40B4-BE49-F238E27FC236}">
                    <a16:creationId xmlns:a16="http://schemas.microsoft.com/office/drawing/2014/main" id="{0F2D97CF-CD48-E876-E67D-A3FAE39BDD10}"/>
                  </a:ext>
                </a:extLst>
              </p:cNvPr>
              <p:cNvGrpSpPr/>
              <p:nvPr/>
            </p:nvGrpSpPr>
            <p:grpSpPr>
              <a:xfrm>
                <a:off x="3562072" y="2899575"/>
                <a:ext cx="1344624" cy="276999"/>
                <a:chOff x="3562072" y="2899575"/>
                <a:chExt cx="1344624" cy="276999"/>
              </a:xfrm>
            </p:grpSpPr>
            <p:sp>
              <p:nvSpPr>
                <p:cNvPr id="1257" name="TextBox 1256">
                  <a:extLst>
                    <a:ext uri="{FF2B5EF4-FFF2-40B4-BE49-F238E27FC236}">
                      <a16:creationId xmlns:a16="http://schemas.microsoft.com/office/drawing/2014/main" id="{92933355-1747-E6F9-F293-12CFCE427EA4}"/>
                    </a:ext>
                  </a:extLst>
                </p:cNvPr>
                <p:cNvSpPr txBox="1"/>
                <p:nvPr/>
              </p:nvSpPr>
              <p:spPr>
                <a:xfrm>
                  <a:off x="3562072" y="2899575"/>
                  <a:ext cx="730120" cy="276999"/>
                </a:xfrm>
                <a:prstGeom prst="rect">
                  <a:avLst/>
                </a:prstGeom>
                <a:noFill/>
              </p:spPr>
              <p:txBody>
                <a:bodyPr wrap="square">
                  <a:spAutoFit/>
                </a:bodyPr>
                <a:lstStyle/>
                <a:p>
                  <a:r>
                    <a:rPr lang="en-IN" sz="1200" dirty="0"/>
                    <a:t>Price</a:t>
                  </a:r>
                </a:p>
              </p:txBody>
            </p:sp>
            <p:sp>
              <p:nvSpPr>
                <p:cNvPr id="1258" name="Oval 1257">
                  <a:extLst>
                    <a:ext uri="{FF2B5EF4-FFF2-40B4-BE49-F238E27FC236}">
                      <a16:creationId xmlns:a16="http://schemas.microsoft.com/office/drawing/2014/main" id="{A2CD5506-30E9-2D61-0339-942F9FD1CDB7}"/>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9" name="Oval 1258">
                  <a:extLst>
                    <a:ext uri="{FF2B5EF4-FFF2-40B4-BE49-F238E27FC236}">
                      <a16:creationId xmlns:a16="http://schemas.microsoft.com/office/drawing/2014/main" id="{729ADCBB-7A73-3E0C-AD1F-C7982EFA08BC}"/>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0" name="Oval 1259">
                  <a:extLst>
                    <a:ext uri="{FF2B5EF4-FFF2-40B4-BE49-F238E27FC236}">
                      <a16:creationId xmlns:a16="http://schemas.microsoft.com/office/drawing/2014/main" id="{6525A4C8-EF71-BF71-4548-46AF1C495870}"/>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1" name="Oval 1260">
                  <a:extLst>
                    <a:ext uri="{FF2B5EF4-FFF2-40B4-BE49-F238E27FC236}">
                      <a16:creationId xmlns:a16="http://schemas.microsoft.com/office/drawing/2014/main" id="{3BA148B6-4C76-5F5F-56EC-966AA2DAB644}"/>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2" name="Oval 1261">
                  <a:extLst>
                    <a:ext uri="{FF2B5EF4-FFF2-40B4-BE49-F238E27FC236}">
                      <a16:creationId xmlns:a16="http://schemas.microsoft.com/office/drawing/2014/main" id="{8A10CDDC-E334-43F1-E4B1-4AD918A8DF0E}"/>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3" name="Oval 1262">
                  <a:extLst>
                    <a:ext uri="{FF2B5EF4-FFF2-40B4-BE49-F238E27FC236}">
                      <a16:creationId xmlns:a16="http://schemas.microsoft.com/office/drawing/2014/main" id="{8091666D-E095-1047-EB18-65A66E00B36D}"/>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4" name="Oval 1263">
                  <a:extLst>
                    <a:ext uri="{FF2B5EF4-FFF2-40B4-BE49-F238E27FC236}">
                      <a16:creationId xmlns:a16="http://schemas.microsoft.com/office/drawing/2014/main" id="{49FC836F-44B2-8081-9A66-B4401E256BE0}"/>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5" name="Oval 1264">
                  <a:extLst>
                    <a:ext uri="{FF2B5EF4-FFF2-40B4-BE49-F238E27FC236}">
                      <a16:creationId xmlns:a16="http://schemas.microsoft.com/office/drawing/2014/main" id="{D2874FFE-4A74-BD38-038E-D6DE5130B3BE}"/>
                    </a:ext>
                  </a:extLst>
                </p:cNvPr>
                <p:cNvSpPr/>
                <p:nvPr/>
              </p:nvSpPr>
              <p:spPr>
                <a:xfrm>
                  <a:off x="4669874"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66" name="Oval 1265">
                  <a:extLst>
                    <a:ext uri="{FF2B5EF4-FFF2-40B4-BE49-F238E27FC236}">
                      <a16:creationId xmlns:a16="http://schemas.microsoft.com/office/drawing/2014/main" id="{43346AC6-7FB6-BE5C-DD08-A982A9DED19B}"/>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7" name="Oval 1266">
                  <a:extLst>
                    <a:ext uri="{FF2B5EF4-FFF2-40B4-BE49-F238E27FC236}">
                      <a16:creationId xmlns:a16="http://schemas.microsoft.com/office/drawing/2014/main" id="{D287F7C5-63BB-99CF-FF42-87999C2AF06C}"/>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33" name="Group 1232">
                <a:extLst>
                  <a:ext uri="{FF2B5EF4-FFF2-40B4-BE49-F238E27FC236}">
                    <a16:creationId xmlns:a16="http://schemas.microsoft.com/office/drawing/2014/main" id="{3883D78C-F7D0-77C4-43F0-B122CAEBB48A}"/>
                  </a:ext>
                </a:extLst>
              </p:cNvPr>
              <p:cNvGrpSpPr/>
              <p:nvPr/>
            </p:nvGrpSpPr>
            <p:grpSpPr>
              <a:xfrm>
                <a:off x="3381330" y="3085737"/>
                <a:ext cx="1527475" cy="276999"/>
                <a:chOff x="3379221" y="2899575"/>
                <a:chExt cx="1527475" cy="276999"/>
              </a:xfrm>
            </p:grpSpPr>
            <p:sp>
              <p:nvSpPr>
                <p:cNvPr id="1246" name="TextBox 1245">
                  <a:extLst>
                    <a:ext uri="{FF2B5EF4-FFF2-40B4-BE49-F238E27FC236}">
                      <a16:creationId xmlns:a16="http://schemas.microsoft.com/office/drawing/2014/main" id="{081F5375-56B2-AC54-8ACF-84E639251EC9}"/>
                    </a:ext>
                  </a:extLst>
                </p:cNvPr>
                <p:cNvSpPr txBox="1"/>
                <p:nvPr/>
              </p:nvSpPr>
              <p:spPr>
                <a:xfrm>
                  <a:off x="3379221" y="2899575"/>
                  <a:ext cx="814234" cy="276999"/>
                </a:xfrm>
                <a:prstGeom prst="rect">
                  <a:avLst/>
                </a:prstGeom>
                <a:noFill/>
              </p:spPr>
              <p:txBody>
                <a:bodyPr wrap="square">
                  <a:spAutoFit/>
                </a:bodyPr>
                <a:lstStyle/>
                <a:p>
                  <a:r>
                    <a:rPr lang="en-IN" sz="1200" dirty="0"/>
                    <a:t>Comfort</a:t>
                  </a:r>
                </a:p>
              </p:txBody>
            </p:sp>
            <p:sp>
              <p:nvSpPr>
                <p:cNvPr id="1247" name="Oval 1246">
                  <a:extLst>
                    <a:ext uri="{FF2B5EF4-FFF2-40B4-BE49-F238E27FC236}">
                      <a16:creationId xmlns:a16="http://schemas.microsoft.com/office/drawing/2014/main" id="{ADC7882D-E8F9-32AB-C274-6F25B4AA2AFA}"/>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8" name="Oval 1247">
                  <a:extLst>
                    <a:ext uri="{FF2B5EF4-FFF2-40B4-BE49-F238E27FC236}">
                      <a16:creationId xmlns:a16="http://schemas.microsoft.com/office/drawing/2014/main" id="{64601C93-74BC-1729-96A2-0F8CE7F9B1E4}"/>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9" name="Oval 1248">
                  <a:extLst>
                    <a:ext uri="{FF2B5EF4-FFF2-40B4-BE49-F238E27FC236}">
                      <a16:creationId xmlns:a16="http://schemas.microsoft.com/office/drawing/2014/main" id="{56E359C9-584F-9854-2166-9AAB1444AF0B}"/>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0" name="Oval 1249">
                  <a:extLst>
                    <a:ext uri="{FF2B5EF4-FFF2-40B4-BE49-F238E27FC236}">
                      <a16:creationId xmlns:a16="http://schemas.microsoft.com/office/drawing/2014/main" id="{55DC3DE3-99F4-745D-F3E5-F6659374D64C}"/>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1" name="Oval 1250">
                  <a:extLst>
                    <a:ext uri="{FF2B5EF4-FFF2-40B4-BE49-F238E27FC236}">
                      <a16:creationId xmlns:a16="http://schemas.microsoft.com/office/drawing/2014/main" id="{42073254-C3D1-635D-CD85-7FB9393276DA}"/>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2" name="Oval 1251">
                  <a:extLst>
                    <a:ext uri="{FF2B5EF4-FFF2-40B4-BE49-F238E27FC236}">
                      <a16:creationId xmlns:a16="http://schemas.microsoft.com/office/drawing/2014/main" id="{E3546E67-FA3E-D594-1D67-20103740CDEA}"/>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3" name="Oval 1252">
                  <a:extLst>
                    <a:ext uri="{FF2B5EF4-FFF2-40B4-BE49-F238E27FC236}">
                      <a16:creationId xmlns:a16="http://schemas.microsoft.com/office/drawing/2014/main" id="{B6F4BD33-5247-43AE-B9F8-2060BFF84B1D}"/>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4" name="Oval 1253">
                  <a:extLst>
                    <a:ext uri="{FF2B5EF4-FFF2-40B4-BE49-F238E27FC236}">
                      <a16:creationId xmlns:a16="http://schemas.microsoft.com/office/drawing/2014/main" id="{89CA5945-D5CF-A116-24CC-4327FD89F1BF}"/>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55" name="Oval 1254">
                  <a:extLst>
                    <a:ext uri="{FF2B5EF4-FFF2-40B4-BE49-F238E27FC236}">
                      <a16:creationId xmlns:a16="http://schemas.microsoft.com/office/drawing/2014/main" id="{F690DE97-64C4-C24C-D50E-33FA3A9ECE2A}"/>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6" name="Oval 1255">
                  <a:extLst>
                    <a:ext uri="{FF2B5EF4-FFF2-40B4-BE49-F238E27FC236}">
                      <a16:creationId xmlns:a16="http://schemas.microsoft.com/office/drawing/2014/main" id="{96930E9D-F537-E59D-98C2-530C9684D1E7}"/>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34" name="Group 1233">
                <a:extLst>
                  <a:ext uri="{FF2B5EF4-FFF2-40B4-BE49-F238E27FC236}">
                    <a16:creationId xmlns:a16="http://schemas.microsoft.com/office/drawing/2014/main" id="{DD08DF5B-BA17-1A23-D61A-E8575A58C700}"/>
                  </a:ext>
                </a:extLst>
              </p:cNvPr>
              <p:cNvGrpSpPr/>
              <p:nvPr/>
            </p:nvGrpSpPr>
            <p:grpSpPr>
              <a:xfrm>
                <a:off x="3108643" y="3254953"/>
                <a:ext cx="1797295" cy="276999"/>
                <a:chOff x="3109401" y="2894495"/>
                <a:chExt cx="1797295" cy="276999"/>
              </a:xfrm>
            </p:grpSpPr>
            <p:sp>
              <p:nvSpPr>
                <p:cNvPr id="1235" name="TextBox 1234">
                  <a:extLst>
                    <a:ext uri="{FF2B5EF4-FFF2-40B4-BE49-F238E27FC236}">
                      <a16:creationId xmlns:a16="http://schemas.microsoft.com/office/drawing/2014/main" id="{59A26B17-7013-AA01-5173-C458D4E54A68}"/>
                    </a:ext>
                  </a:extLst>
                </p:cNvPr>
                <p:cNvSpPr txBox="1"/>
                <p:nvPr/>
              </p:nvSpPr>
              <p:spPr>
                <a:xfrm>
                  <a:off x="3109401" y="2894495"/>
                  <a:ext cx="1045339" cy="276999"/>
                </a:xfrm>
                <a:prstGeom prst="rect">
                  <a:avLst/>
                </a:prstGeom>
                <a:noFill/>
              </p:spPr>
              <p:txBody>
                <a:bodyPr wrap="square">
                  <a:spAutoFit/>
                </a:bodyPr>
                <a:lstStyle/>
                <a:p>
                  <a:r>
                    <a:rPr lang="en-IN" sz="1200" dirty="0"/>
                    <a:t>Convenience</a:t>
                  </a:r>
                </a:p>
              </p:txBody>
            </p:sp>
            <p:sp>
              <p:nvSpPr>
                <p:cNvPr id="1236" name="Oval 1235">
                  <a:extLst>
                    <a:ext uri="{FF2B5EF4-FFF2-40B4-BE49-F238E27FC236}">
                      <a16:creationId xmlns:a16="http://schemas.microsoft.com/office/drawing/2014/main" id="{3AB3CB7F-1D51-06B6-D87E-338846D1B6BD}"/>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7" name="Oval 1236">
                  <a:extLst>
                    <a:ext uri="{FF2B5EF4-FFF2-40B4-BE49-F238E27FC236}">
                      <a16:creationId xmlns:a16="http://schemas.microsoft.com/office/drawing/2014/main" id="{777AE614-0BE7-71EB-B0CD-F6E3C9524AA0}"/>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8" name="Oval 1237">
                  <a:extLst>
                    <a:ext uri="{FF2B5EF4-FFF2-40B4-BE49-F238E27FC236}">
                      <a16:creationId xmlns:a16="http://schemas.microsoft.com/office/drawing/2014/main" id="{5691A312-8C45-9346-9002-F821D16812CD}"/>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9" name="Oval 1238">
                  <a:extLst>
                    <a:ext uri="{FF2B5EF4-FFF2-40B4-BE49-F238E27FC236}">
                      <a16:creationId xmlns:a16="http://schemas.microsoft.com/office/drawing/2014/main" id="{3FF93494-3B8D-406E-FFF2-585CCE3951A0}"/>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0" name="Oval 1239">
                  <a:extLst>
                    <a:ext uri="{FF2B5EF4-FFF2-40B4-BE49-F238E27FC236}">
                      <a16:creationId xmlns:a16="http://schemas.microsoft.com/office/drawing/2014/main" id="{0AE9963D-4E46-DB6A-5C55-C37D0D621E1F}"/>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1" name="Oval 1240">
                  <a:extLst>
                    <a:ext uri="{FF2B5EF4-FFF2-40B4-BE49-F238E27FC236}">
                      <a16:creationId xmlns:a16="http://schemas.microsoft.com/office/drawing/2014/main" id="{31F0A47A-27E2-3BF6-1464-F07D40439D57}"/>
                    </a:ext>
                  </a:extLst>
                </p:cNvPr>
                <p:cNvSpPr/>
                <p:nvPr/>
              </p:nvSpPr>
              <p:spPr>
                <a:xfrm>
                  <a:off x="4490720"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2" name="Oval 1241">
                  <a:extLst>
                    <a:ext uri="{FF2B5EF4-FFF2-40B4-BE49-F238E27FC236}">
                      <a16:creationId xmlns:a16="http://schemas.microsoft.com/office/drawing/2014/main" id="{AFC90F41-FE75-EBD5-4E78-FB45BD9BF82E}"/>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43" name="Oval 1242">
                  <a:extLst>
                    <a:ext uri="{FF2B5EF4-FFF2-40B4-BE49-F238E27FC236}">
                      <a16:creationId xmlns:a16="http://schemas.microsoft.com/office/drawing/2014/main" id="{9FD96C08-801A-A3BF-E367-0492EA4DAE47}"/>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4" name="Oval 1243">
                  <a:extLst>
                    <a:ext uri="{FF2B5EF4-FFF2-40B4-BE49-F238E27FC236}">
                      <a16:creationId xmlns:a16="http://schemas.microsoft.com/office/drawing/2014/main" id="{3D24E88F-2C3D-55BA-E754-FC74A0F5B580}"/>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5" name="Oval 1244">
                  <a:extLst>
                    <a:ext uri="{FF2B5EF4-FFF2-40B4-BE49-F238E27FC236}">
                      <a16:creationId xmlns:a16="http://schemas.microsoft.com/office/drawing/2014/main" id="{70E54BD3-03BE-8C90-AB15-76E8FC52F5C5}"/>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220" name="Group 1219">
              <a:extLst>
                <a:ext uri="{FF2B5EF4-FFF2-40B4-BE49-F238E27FC236}">
                  <a16:creationId xmlns:a16="http://schemas.microsoft.com/office/drawing/2014/main" id="{0116CBC9-5F4C-E995-9C69-C983199FE358}"/>
                </a:ext>
              </a:extLst>
            </p:cNvPr>
            <p:cNvGrpSpPr/>
            <p:nvPr/>
          </p:nvGrpSpPr>
          <p:grpSpPr>
            <a:xfrm>
              <a:off x="3515379" y="3427919"/>
              <a:ext cx="1392254" cy="276999"/>
              <a:chOff x="3514442" y="2899575"/>
              <a:chExt cx="1392254" cy="276999"/>
            </a:xfrm>
          </p:grpSpPr>
          <p:sp>
            <p:nvSpPr>
              <p:cNvPr id="1221" name="TextBox 1220">
                <a:extLst>
                  <a:ext uri="{FF2B5EF4-FFF2-40B4-BE49-F238E27FC236}">
                    <a16:creationId xmlns:a16="http://schemas.microsoft.com/office/drawing/2014/main" id="{B5BDAE7E-81E5-923F-D876-EE017A5260C1}"/>
                  </a:ext>
                </a:extLst>
              </p:cNvPr>
              <p:cNvSpPr txBox="1"/>
              <p:nvPr/>
            </p:nvSpPr>
            <p:spPr>
              <a:xfrm>
                <a:off x="3514442" y="2899575"/>
                <a:ext cx="730120" cy="276999"/>
              </a:xfrm>
              <a:prstGeom prst="rect">
                <a:avLst/>
              </a:prstGeom>
              <a:noFill/>
            </p:spPr>
            <p:txBody>
              <a:bodyPr wrap="square">
                <a:spAutoFit/>
              </a:bodyPr>
              <a:lstStyle/>
              <a:p>
                <a:r>
                  <a:rPr lang="en-IN" sz="1200" dirty="0"/>
                  <a:t>Speed</a:t>
                </a:r>
              </a:p>
            </p:txBody>
          </p:sp>
          <p:sp>
            <p:nvSpPr>
              <p:cNvPr id="1222" name="Oval 1221">
                <a:extLst>
                  <a:ext uri="{FF2B5EF4-FFF2-40B4-BE49-F238E27FC236}">
                    <a16:creationId xmlns:a16="http://schemas.microsoft.com/office/drawing/2014/main" id="{37C95A7F-8F91-D4DB-37B9-57FE79530C70}"/>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3" name="Oval 1222">
                <a:extLst>
                  <a:ext uri="{FF2B5EF4-FFF2-40B4-BE49-F238E27FC236}">
                    <a16:creationId xmlns:a16="http://schemas.microsoft.com/office/drawing/2014/main" id="{21172E9F-B756-7A29-9C3B-B26ECFC5A8BC}"/>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4" name="Oval 1223">
                <a:extLst>
                  <a:ext uri="{FF2B5EF4-FFF2-40B4-BE49-F238E27FC236}">
                    <a16:creationId xmlns:a16="http://schemas.microsoft.com/office/drawing/2014/main" id="{A5D33BE3-5447-D38A-59BB-FC50161D52E4}"/>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5" name="Oval 1224">
                <a:extLst>
                  <a:ext uri="{FF2B5EF4-FFF2-40B4-BE49-F238E27FC236}">
                    <a16:creationId xmlns:a16="http://schemas.microsoft.com/office/drawing/2014/main" id="{03114B46-A6A0-8A97-926C-802D1C9113B5}"/>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6" name="Oval 1225">
                <a:extLst>
                  <a:ext uri="{FF2B5EF4-FFF2-40B4-BE49-F238E27FC236}">
                    <a16:creationId xmlns:a16="http://schemas.microsoft.com/office/drawing/2014/main" id="{92F075A2-CEC0-7AEF-FCD2-326CC0AB2CC7}"/>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7" name="Oval 1226">
                <a:extLst>
                  <a:ext uri="{FF2B5EF4-FFF2-40B4-BE49-F238E27FC236}">
                    <a16:creationId xmlns:a16="http://schemas.microsoft.com/office/drawing/2014/main" id="{294D5ABA-C894-5BBA-3CEF-A5A618A7BB21}"/>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8" name="Oval 1227">
                <a:extLst>
                  <a:ext uri="{FF2B5EF4-FFF2-40B4-BE49-F238E27FC236}">
                    <a16:creationId xmlns:a16="http://schemas.microsoft.com/office/drawing/2014/main" id="{5D6CC1DC-73E1-2E08-CEC4-66F283ADE3BB}"/>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9" name="Oval 1228">
                <a:extLst>
                  <a:ext uri="{FF2B5EF4-FFF2-40B4-BE49-F238E27FC236}">
                    <a16:creationId xmlns:a16="http://schemas.microsoft.com/office/drawing/2014/main" id="{7804FCDA-DBFE-2D92-9016-2769B1363991}"/>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30" name="Oval 1229">
                <a:extLst>
                  <a:ext uri="{FF2B5EF4-FFF2-40B4-BE49-F238E27FC236}">
                    <a16:creationId xmlns:a16="http://schemas.microsoft.com/office/drawing/2014/main" id="{B50A1213-838A-8EB1-4917-1DEDF60613C8}"/>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1" name="Oval 1230">
                <a:extLst>
                  <a:ext uri="{FF2B5EF4-FFF2-40B4-BE49-F238E27FC236}">
                    <a16:creationId xmlns:a16="http://schemas.microsoft.com/office/drawing/2014/main" id="{A895737F-90BF-B8E1-E3A8-D3CF2A0232B5}"/>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268" name="Group 1267">
            <a:extLst>
              <a:ext uri="{FF2B5EF4-FFF2-40B4-BE49-F238E27FC236}">
                <a16:creationId xmlns:a16="http://schemas.microsoft.com/office/drawing/2014/main" id="{6F75DB88-D8BB-C810-AA90-60540694DBC8}"/>
              </a:ext>
            </a:extLst>
          </p:cNvPr>
          <p:cNvGrpSpPr/>
          <p:nvPr/>
        </p:nvGrpSpPr>
        <p:grpSpPr>
          <a:xfrm>
            <a:off x="6836534" y="3176887"/>
            <a:ext cx="1800162" cy="805343"/>
            <a:chOff x="3108643" y="2899575"/>
            <a:chExt cx="1800162" cy="805343"/>
          </a:xfrm>
        </p:grpSpPr>
        <p:grpSp>
          <p:nvGrpSpPr>
            <p:cNvPr id="1269" name="Group 1268">
              <a:extLst>
                <a:ext uri="{FF2B5EF4-FFF2-40B4-BE49-F238E27FC236}">
                  <a16:creationId xmlns:a16="http://schemas.microsoft.com/office/drawing/2014/main" id="{12A4EC1A-0476-EE14-66A6-E81EC5B6DC30}"/>
                </a:ext>
              </a:extLst>
            </p:cNvPr>
            <p:cNvGrpSpPr/>
            <p:nvPr/>
          </p:nvGrpSpPr>
          <p:grpSpPr>
            <a:xfrm>
              <a:off x="3108643" y="2899575"/>
              <a:ext cx="1800162" cy="632377"/>
              <a:chOff x="3108643" y="2899575"/>
              <a:chExt cx="1800162" cy="632377"/>
            </a:xfrm>
          </p:grpSpPr>
          <p:grpSp>
            <p:nvGrpSpPr>
              <p:cNvPr id="1282" name="Group 1281">
                <a:extLst>
                  <a:ext uri="{FF2B5EF4-FFF2-40B4-BE49-F238E27FC236}">
                    <a16:creationId xmlns:a16="http://schemas.microsoft.com/office/drawing/2014/main" id="{F7D07C82-1238-52CE-476B-A111FE07B114}"/>
                  </a:ext>
                </a:extLst>
              </p:cNvPr>
              <p:cNvGrpSpPr/>
              <p:nvPr/>
            </p:nvGrpSpPr>
            <p:grpSpPr>
              <a:xfrm>
                <a:off x="3562072" y="2899575"/>
                <a:ext cx="1344624" cy="276999"/>
                <a:chOff x="3562072" y="2899575"/>
                <a:chExt cx="1344624" cy="276999"/>
              </a:xfrm>
            </p:grpSpPr>
            <p:sp>
              <p:nvSpPr>
                <p:cNvPr id="1307" name="TextBox 1306">
                  <a:extLst>
                    <a:ext uri="{FF2B5EF4-FFF2-40B4-BE49-F238E27FC236}">
                      <a16:creationId xmlns:a16="http://schemas.microsoft.com/office/drawing/2014/main" id="{AC53B477-50FB-868E-5F41-CC3A59937B4C}"/>
                    </a:ext>
                  </a:extLst>
                </p:cNvPr>
                <p:cNvSpPr txBox="1"/>
                <p:nvPr/>
              </p:nvSpPr>
              <p:spPr>
                <a:xfrm>
                  <a:off x="3562072" y="2899575"/>
                  <a:ext cx="730120" cy="276999"/>
                </a:xfrm>
                <a:prstGeom prst="rect">
                  <a:avLst/>
                </a:prstGeom>
                <a:noFill/>
              </p:spPr>
              <p:txBody>
                <a:bodyPr wrap="square">
                  <a:spAutoFit/>
                </a:bodyPr>
                <a:lstStyle/>
                <a:p>
                  <a:r>
                    <a:rPr lang="en-IN" sz="1200" dirty="0"/>
                    <a:t>Price</a:t>
                  </a:r>
                </a:p>
              </p:txBody>
            </p:sp>
            <p:sp>
              <p:nvSpPr>
                <p:cNvPr id="1308" name="Oval 1307">
                  <a:extLst>
                    <a:ext uri="{FF2B5EF4-FFF2-40B4-BE49-F238E27FC236}">
                      <a16:creationId xmlns:a16="http://schemas.microsoft.com/office/drawing/2014/main" id="{36DD9F28-CB74-EC67-1AE2-122660E7DA53}"/>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9" name="Oval 1308">
                  <a:extLst>
                    <a:ext uri="{FF2B5EF4-FFF2-40B4-BE49-F238E27FC236}">
                      <a16:creationId xmlns:a16="http://schemas.microsoft.com/office/drawing/2014/main" id="{99B84499-CF40-409C-C25C-95A9BA740FF4}"/>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0" name="Oval 1309">
                  <a:extLst>
                    <a:ext uri="{FF2B5EF4-FFF2-40B4-BE49-F238E27FC236}">
                      <a16:creationId xmlns:a16="http://schemas.microsoft.com/office/drawing/2014/main" id="{A286D872-EB93-EA40-1644-9B639960F6BB}"/>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1" name="Oval 1310">
                  <a:extLst>
                    <a:ext uri="{FF2B5EF4-FFF2-40B4-BE49-F238E27FC236}">
                      <a16:creationId xmlns:a16="http://schemas.microsoft.com/office/drawing/2014/main" id="{6249F52B-76EF-1C59-E315-821C57F3083F}"/>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2" name="Oval 1311">
                  <a:extLst>
                    <a:ext uri="{FF2B5EF4-FFF2-40B4-BE49-F238E27FC236}">
                      <a16:creationId xmlns:a16="http://schemas.microsoft.com/office/drawing/2014/main" id="{C420C6A7-BBB3-666A-7F10-B8BC145882AC}"/>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3" name="Oval 1312">
                  <a:extLst>
                    <a:ext uri="{FF2B5EF4-FFF2-40B4-BE49-F238E27FC236}">
                      <a16:creationId xmlns:a16="http://schemas.microsoft.com/office/drawing/2014/main" id="{F84BAF98-49B0-83EE-0BCB-1829A84F06BA}"/>
                    </a:ext>
                  </a:extLst>
                </p:cNvPr>
                <p:cNvSpPr/>
                <p:nvPr/>
              </p:nvSpPr>
              <p:spPr>
                <a:xfrm>
                  <a:off x="4490720"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4" name="Oval 1313">
                  <a:extLst>
                    <a:ext uri="{FF2B5EF4-FFF2-40B4-BE49-F238E27FC236}">
                      <a16:creationId xmlns:a16="http://schemas.microsoft.com/office/drawing/2014/main" id="{3069193F-C230-A670-7EE1-917A716CDB2A}"/>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5" name="Oval 1314">
                  <a:extLst>
                    <a:ext uri="{FF2B5EF4-FFF2-40B4-BE49-F238E27FC236}">
                      <a16:creationId xmlns:a16="http://schemas.microsoft.com/office/drawing/2014/main" id="{2A0F5E47-AFAF-CF0D-EBA6-FCD5D59806F1}"/>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6" name="Oval 1315">
                  <a:extLst>
                    <a:ext uri="{FF2B5EF4-FFF2-40B4-BE49-F238E27FC236}">
                      <a16:creationId xmlns:a16="http://schemas.microsoft.com/office/drawing/2014/main" id="{C8C9AB0C-F00B-0822-7F1D-56EBC8B52770}"/>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7" name="Oval 1316">
                  <a:extLst>
                    <a:ext uri="{FF2B5EF4-FFF2-40B4-BE49-F238E27FC236}">
                      <a16:creationId xmlns:a16="http://schemas.microsoft.com/office/drawing/2014/main" id="{FE6C61C3-3950-82AB-5D92-6C9153893568}"/>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83" name="Group 1282">
                <a:extLst>
                  <a:ext uri="{FF2B5EF4-FFF2-40B4-BE49-F238E27FC236}">
                    <a16:creationId xmlns:a16="http://schemas.microsoft.com/office/drawing/2014/main" id="{05842893-273B-4AC1-1AA6-B73D690659E6}"/>
                  </a:ext>
                </a:extLst>
              </p:cNvPr>
              <p:cNvGrpSpPr/>
              <p:nvPr/>
            </p:nvGrpSpPr>
            <p:grpSpPr>
              <a:xfrm>
                <a:off x="3381330" y="3085737"/>
                <a:ext cx="1527475" cy="276999"/>
                <a:chOff x="3379221" y="2899575"/>
                <a:chExt cx="1527475" cy="276999"/>
              </a:xfrm>
            </p:grpSpPr>
            <p:sp>
              <p:nvSpPr>
                <p:cNvPr id="1296" name="TextBox 1295">
                  <a:extLst>
                    <a:ext uri="{FF2B5EF4-FFF2-40B4-BE49-F238E27FC236}">
                      <a16:creationId xmlns:a16="http://schemas.microsoft.com/office/drawing/2014/main" id="{A8EA97EF-ABB8-5208-B1DA-39B92E1D9E79}"/>
                    </a:ext>
                  </a:extLst>
                </p:cNvPr>
                <p:cNvSpPr txBox="1"/>
                <p:nvPr/>
              </p:nvSpPr>
              <p:spPr>
                <a:xfrm>
                  <a:off x="3379221" y="2899575"/>
                  <a:ext cx="814234" cy="276999"/>
                </a:xfrm>
                <a:prstGeom prst="rect">
                  <a:avLst/>
                </a:prstGeom>
                <a:noFill/>
              </p:spPr>
              <p:txBody>
                <a:bodyPr wrap="square">
                  <a:spAutoFit/>
                </a:bodyPr>
                <a:lstStyle/>
                <a:p>
                  <a:r>
                    <a:rPr lang="en-IN" sz="1200" dirty="0"/>
                    <a:t>Comfort</a:t>
                  </a:r>
                </a:p>
              </p:txBody>
            </p:sp>
            <p:sp>
              <p:nvSpPr>
                <p:cNvPr id="1297" name="Oval 1296">
                  <a:extLst>
                    <a:ext uri="{FF2B5EF4-FFF2-40B4-BE49-F238E27FC236}">
                      <a16:creationId xmlns:a16="http://schemas.microsoft.com/office/drawing/2014/main" id="{344B09A6-D0CB-3725-462B-4D518E223C78}"/>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8" name="Oval 1297">
                  <a:extLst>
                    <a:ext uri="{FF2B5EF4-FFF2-40B4-BE49-F238E27FC236}">
                      <a16:creationId xmlns:a16="http://schemas.microsoft.com/office/drawing/2014/main" id="{6443BC40-3E10-0BD7-3783-B14CE9736800}"/>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9" name="Oval 1298">
                  <a:extLst>
                    <a:ext uri="{FF2B5EF4-FFF2-40B4-BE49-F238E27FC236}">
                      <a16:creationId xmlns:a16="http://schemas.microsoft.com/office/drawing/2014/main" id="{A402218F-4A3D-5BD5-83F2-848DA41FFFEE}"/>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0" name="Oval 1299">
                  <a:extLst>
                    <a:ext uri="{FF2B5EF4-FFF2-40B4-BE49-F238E27FC236}">
                      <a16:creationId xmlns:a16="http://schemas.microsoft.com/office/drawing/2014/main" id="{D916CFA3-5454-4278-0CBB-F50B5D437D11}"/>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1" name="Oval 1300">
                  <a:extLst>
                    <a:ext uri="{FF2B5EF4-FFF2-40B4-BE49-F238E27FC236}">
                      <a16:creationId xmlns:a16="http://schemas.microsoft.com/office/drawing/2014/main" id="{A4481B19-A206-C1A8-6BF1-5CD1B0F0A17B}"/>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2" name="Oval 1301">
                  <a:extLst>
                    <a:ext uri="{FF2B5EF4-FFF2-40B4-BE49-F238E27FC236}">
                      <a16:creationId xmlns:a16="http://schemas.microsoft.com/office/drawing/2014/main" id="{28E8274F-58AB-B74D-8074-4C5EA6165287}"/>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3" name="Oval 1302">
                  <a:extLst>
                    <a:ext uri="{FF2B5EF4-FFF2-40B4-BE49-F238E27FC236}">
                      <a16:creationId xmlns:a16="http://schemas.microsoft.com/office/drawing/2014/main" id="{13314BCE-7381-13EA-28BF-B3084684E1B1}"/>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4" name="Oval 1303">
                  <a:extLst>
                    <a:ext uri="{FF2B5EF4-FFF2-40B4-BE49-F238E27FC236}">
                      <a16:creationId xmlns:a16="http://schemas.microsoft.com/office/drawing/2014/main" id="{34134458-E9CC-C361-CBEF-B5C96AE6FC3F}"/>
                    </a:ext>
                  </a:extLst>
                </p:cNvPr>
                <p:cNvSpPr/>
                <p:nvPr/>
              </p:nvSpPr>
              <p:spPr>
                <a:xfrm>
                  <a:off x="4669874"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05" name="Oval 1304">
                  <a:extLst>
                    <a:ext uri="{FF2B5EF4-FFF2-40B4-BE49-F238E27FC236}">
                      <a16:creationId xmlns:a16="http://schemas.microsoft.com/office/drawing/2014/main" id="{3C988B12-AE3C-DF04-F999-5F82D59EA869}"/>
                    </a:ext>
                  </a:extLst>
                </p:cNvPr>
                <p:cNvSpPr/>
                <p:nvPr/>
              </p:nvSpPr>
              <p:spPr>
                <a:xfrm>
                  <a:off x="4759376"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6" name="Oval 1305">
                  <a:extLst>
                    <a:ext uri="{FF2B5EF4-FFF2-40B4-BE49-F238E27FC236}">
                      <a16:creationId xmlns:a16="http://schemas.microsoft.com/office/drawing/2014/main" id="{BA96C817-4F95-140F-4435-95C81022BDA8}"/>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84" name="Group 1283">
                <a:extLst>
                  <a:ext uri="{FF2B5EF4-FFF2-40B4-BE49-F238E27FC236}">
                    <a16:creationId xmlns:a16="http://schemas.microsoft.com/office/drawing/2014/main" id="{A3168474-D3AD-B1DA-6498-335BCACE4579}"/>
                  </a:ext>
                </a:extLst>
              </p:cNvPr>
              <p:cNvGrpSpPr/>
              <p:nvPr/>
            </p:nvGrpSpPr>
            <p:grpSpPr>
              <a:xfrm>
                <a:off x="3108643" y="3254953"/>
                <a:ext cx="1797295" cy="276999"/>
                <a:chOff x="3109401" y="2894495"/>
                <a:chExt cx="1797295" cy="276999"/>
              </a:xfrm>
            </p:grpSpPr>
            <p:sp>
              <p:nvSpPr>
                <p:cNvPr id="1285" name="TextBox 1284">
                  <a:extLst>
                    <a:ext uri="{FF2B5EF4-FFF2-40B4-BE49-F238E27FC236}">
                      <a16:creationId xmlns:a16="http://schemas.microsoft.com/office/drawing/2014/main" id="{C3C5342B-E64B-1A9B-A516-8546E1187C2A}"/>
                    </a:ext>
                  </a:extLst>
                </p:cNvPr>
                <p:cNvSpPr txBox="1"/>
                <p:nvPr/>
              </p:nvSpPr>
              <p:spPr>
                <a:xfrm>
                  <a:off x="3109401" y="2894495"/>
                  <a:ext cx="1045339" cy="276999"/>
                </a:xfrm>
                <a:prstGeom prst="rect">
                  <a:avLst/>
                </a:prstGeom>
                <a:noFill/>
              </p:spPr>
              <p:txBody>
                <a:bodyPr wrap="square">
                  <a:spAutoFit/>
                </a:bodyPr>
                <a:lstStyle/>
                <a:p>
                  <a:r>
                    <a:rPr lang="en-IN" sz="1200" dirty="0"/>
                    <a:t>Convenience</a:t>
                  </a:r>
                </a:p>
              </p:txBody>
            </p:sp>
            <p:sp>
              <p:nvSpPr>
                <p:cNvPr id="1286" name="Oval 1285">
                  <a:extLst>
                    <a:ext uri="{FF2B5EF4-FFF2-40B4-BE49-F238E27FC236}">
                      <a16:creationId xmlns:a16="http://schemas.microsoft.com/office/drawing/2014/main" id="{3F0D9838-DA21-E5BA-1821-64B2EFFD747C}"/>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7" name="Oval 1286">
                  <a:extLst>
                    <a:ext uri="{FF2B5EF4-FFF2-40B4-BE49-F238E27FC236}">
                      <a16:creationId xmlns:a16="http://schemas.microsoft.com/office/drawing/2014/main" id="{1961C6DD-E9BB-508A-5607-A9F013B8D246}"/>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8" name="Oval 1287">
                  <a:extLst>
                    <a:ext uri="{FF2B5EF4-FFF2-40B4-BE49-F238E27FC236}">
                      <a16:creationId xmlns:a16="http://schemas.microsoft.com/office/drawing/2014/main" id="{A01B008B-5B29-3290-7940-4602EF9B3BF4}"/>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9" name="Oval 1288">
                  <a:extLst>
                    <a:ext uri="{FF2B5EF4-FFF2-40B4-BE49-F238E27FC236}">
                      <a16:creationId xmlns:a16="http://schemas.microsoft.com/office/drawing/2014/main" id="{F030777C-5063-4C1D-7B62-A28F6C6E9E72}"/>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0" name="Oval 1289">
                  <a:extLst>
                    <a:ext uri="{FF2B5EF4-FFF2-40B4-BE49-F238E27FC236}">
                      <a16:creationId xmlns:a16="http://schemas.microsoft.com/office/drawing/2014/main" id="{498830FF-874A-7FD3-54FD-267A57E96175}"/>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1" name="Oval 1290">
                  <a:extLst>
                    <a:ext uri="{FF2B5EF4-FFF2-40B4-BE49-F238E27FC236}">
                      <a16:creationId xmlns:a16="http://schemas.microsoft.com/office/drawing/2014/main" id="{614BB2E7-A229-8BFD-5051-713BE96545B1}"/>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2" name="Oval 1291">
                  <a:extLst>
                    <a:ext uri="{FF2B5EF4-FFF2-40B4-BE49-F238E27FC236}">
                      <a16:creationId xmlns:a16="http://schemas.microsoft.com/office/drawing/2014/main" id="{CA4D0996-1BE2-72AE-E6EC-1529F04DF1B0}"/>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93" name="Oval 1292">
                  <a:extLst>
                    <a:ext uri="{FF2B5EF4-FFF2-40B4-BE49-F238E27FC236}">
                      <a16:creationId xmlns:a16="http://schemas.microsoft.com/office/drawing/2014/main" id="{97729E8E-F18F-B311-6784-937E9028C06A}"/>
                    </a:ext>
                  </a:extLst>
                </p:cNvPr>
                <p:cNvSpPr/>
                <p:nvPr/>
              </p:nvSpPr>
              <p:spPr>
                <a:xfrm>
                  <a:off x="4669874"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4" name="Oval 1293">
                  <a:extLst>
                    <a:ext uri="{FF2B5EF4-FFF2-40B4-BE49-F238E27FC236}">
                      <a16:creationId xmlns:a16="http://schemas.microsoft.com/office/drawing/2014/main" id="{9261327E-0618-6E7C-11ED-4F3EEA641B7D}"/>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5" name="Oval 1294">
                  <a:extLst>
                    <a:ext uri="{FF2B5EF4-FFF2-40B4-BE49-F238E27FC236}">
                      <a16:creationId xmlns:a16="http://schemas.microsoft.com/office/drawing/2014/main" id="{6B526036-7117-BED5-82C0-056042EBE269}"/>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270" name="Group 1269">
              <a:extLst>
                <a:ext uri="{FF2B5EF4-FFF2-40B4-BE49-F238E27FC236}">
                  <a16:creationId xmlns:a16="http://schemas.microsoft.com/office/drawing/2014/main" id="{CE70842A-801B-BEAF-8E53-93EA0573637E}"/>
                </a:ext>
              </a:extLst>
            </p:cNvPr>
            <p:cNvGrpSpPr/>
            <p:nvPr/>
          </p:nvGrpSpPr>
          <p:grpSpPr>
            <a:xfrm>
              <a:off x="3515379" y="3427919"/>
              <a:ext cx="1392254" cy="276999"/>
              <a:chOff x="3514442" y="2899575"/>
              <a:chExt cx="1392254" cy="276999"/>
            </a:xfrm>
          </p:grpSpPr>
          <p:sp>
            <p:nvSpPr>
              <p:cNvPr id="1271" name="TextBox 1270">
                <a:extLst>
                  <a:ext uri="{FF2B5EF4-FFF2-40B4-BE49-F238E27FC236}">
                    <a16:creationId xmlns:a16="http://schemas.microsoft.com/office/drawing/2014/main" id="{DA0A29F6-C327-D4F6-CD98-931F64A60B46}"/>
                  </a:ext>
                </a:extLst>
              </p:cNvPr>
              <p:cNvSpPr txBox="1"/>
              <p:nvPr/>
            </p:nvSpPr>
            <p:spPr>
              <a:xfrm>
                <a:off x="3514442" y="2899575"/>
                <a:ext cx="730120" cy="276999"/>
              </a:xfrm>
              <a:prstGeom prst="rect">
                <a:avLst/>
              </a:prstGeom>
              <a:noFill/>
            </p:spPr>
            <p:txBody>
              <a:bodyPr wrap="square">
                <a:spAutoFit/>
              </a:bodyPr>
              <a:lstStyle/>
              <a:p>
                <a:r>
                  <a:rPr lang="en-IN" sz="1200" dirty="0"/>
                  <a:t>Speed</a:t>
                </a:r>
              </a:p>
            </p:txBody>
          </p:sp>
          <p:sp>
            <p:nvSpPr>
              <p:cNvPr id="1272" name="Oval 1271">
                <a:extLst>
                  <a:ext uri="{FF2B5EF4-FFF2-40B4-BE49-F238E27FC236}">
                    <a16:creationId xmlns:a16="http://schemas.microsoft.com/office/drawing/2014/main" id="{765184AA-E057-28B5-8749-22F9003DB5CB}"/>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3" name="Oval 1272">
                <a:extLst>
                  <a:ext uri="{FF2B5EF4-FFF2-40B4-BE49-F238E27FC236}">
                    <a16:creationId xmlns:a16="http://schemas.microsoft.com/office/drawing/2014/main" id="{9FC0B4A0-B260-E472-74C4-9E43EDDD2AD1}"/>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4" name="Oval 1273">
                <a:extLst>
                  <a:ext uri="{FF2B5EF4-FFF2-40B4-BE49-F238E27FC236}">
                    <a16:creationId xmlns:a16="http://schemas.microsoft.com/office/drawing/2014/main" id="{97EB73A9-790F-7A89-C6CB-165AC7278B85}"/>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5" name="Oval 1274">
                <a:extLst>
                  <a:ext uri="{FF2B5EF4-FFF2-40B4-BE49-F238E27FC236}">
                    <a16:creationId xmlns:a16="http://schemas.microsoft.com/office/drawing/2014/main" id="{EE2210D5-DEFB-DAF5-0E2D-18FB09D74D27}"/>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6" name="Oval 1275">
                <a:extLst>
                  <a:ext uri="{FF2B5EF4-FFF2-40B4-BE49-F238E27FC236}">
                    <a16:creationId xmlns:a16="http://schemas.microsoft.com/office/drawing/2014/main" id="{FEA30A67-D052-821C-316E-E17AEFD405B2}"/>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7" name="Oval 1276">
                <a:extLst>
                  <a:ext uri="{FF2B5EF4-FFF2-40B4-BE49-F238E27FC236}">
                    <a16:creationId xmlns:a16="http://schemas.microsoft.com/office/drawing/2014/main" id="{B697A29A-EB59-A714-94B8-C49231238807}"/>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8" name="Oval 1277">
                <a:extLst>
                  <a:ext uri="{FF2B5EF4-FFF2-40B4-BE49-F238E27FC236}">
                    <a16:creationId xmlns:a16="http://schemas.microsoft.com/office/drawing/2014/main" id="{89572601-78F7-E35C-3F8A-D8E95FF3DC3C}"/>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9" name="Oval 1278">
                <a:extLst>
                  <a:ext uri="{FF2B5EF4-FFF2-40B4-BE49-F238E27FC236}">
                    <a16:creationId xmlns:a16="http://schemas.microsoft.com/office/drawing/2014/main" id="{22E4086A-70DD-2B53-6B57-93C7B7B32865}"/>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80" name="Oval 1279">
                <a:extLst>
                  <a:ext uri="{FF2B5EF4-FFF2-40B4-BE49-F238E27FC236}">
                    <a16:creationId xmlns:a16="http://schemas.microsoft.com/office/drawing/2014/main" id="{AE30C899-760C-402F-8108-B5422A25986E}"/>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1" name="Oval 1280">
                <a:extLst>
                  <a:ext uri="{FF2B5EF4-FFF2-40B4-BE49-F238E27FC236}">
                    <a16:creationId xmlns:a16="http://schemas.microsoft.com/office/drawing/2014/main" id="{1F4F0C3A-DC99-1E02-2AE7-43E9C5BAF068}"/>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318" name="Group 1317">
            <a:extLst>
              <a:ext uri="{FF2B5EF4-FFF2-40B4-BE49-F238E27FC236}">
                <a16:creationId xmlns:a16="http://schemas.microsoft.com/office/drawing/2014/main" id="{9CA8B56B-ED5E-D050-B48F-4174939D072B}"/>
              </a:ext>
            </a:extLst>
          </p:cNvPr>
          <p:cNvGrpSpPr/>
          <p:nvPr/>
        </p:nvGrpSpPr>
        <p:grpSpPr>
          <a:xfrm>
            <a:off x="9626368" y="3176872"/>
            <a:ext cx="1800162" cy="805343"/>
            <a:chOff x="3108643" y="2899575"/>
            <a:chExt cx="1800162" cy="805343"/>
          </a:xfrm>
        </p:grpSpPr>
        <p:grpSp>
          <p:nvGrpSpPr>
            <p:cNvPr id="1319" name="Group 1318">
              <a:extLst>
                <a:ext uri="{FF2B5EF4-FFF2-40B4-BE49-F238E27FC236}">
                  <a16:creationId xmlns:a16="http://schemas.microsoft.com/office/drawing/2014/main" id="{1E665D0C-7870-2F49-D301-718E84FF1949}"/>
                </a:ext>
              </a:extLst>
            </p:cNvPr>
            <p:cNvGrpSpPr/>
            <p:nvPr/>
          </p:nvGrpSpPr>
          <p:grpSpPr>
            <a:xfrm>
              <a:off x="3108643" y="2899575"/>
              <a:ext cx="1800162" cy="632377"/>
              <a:chOff x="3108643" y="2899575"/>
              <a:chExt cx="1800162" cy="632377"/>
            </a:xfrm>
          </p:grpSpPr>
          <p:grpSp>
            <p:nvGrpSpPr>
              <p:cNvPr id="1332" name="Group 1331">
                <a:extLst>
                  <a:ext uri="{FF2B5EF4-FFF2-40B4-BE49-F238E27FC236}">
                    <a16:creationId xmlns:a16="http://schemas.microsoft.com/office/drawing/2014/main" id="{3FD38B6E-36A2-EDA4-F948-DDEB6C56AF27}"/>
                  </a:ext>
                </a:extLst>
              </p:cNvPr>
              <p:cNvGrpSpPr/>
              <p:nvPr/>
            </p:nvGrpSpPr>
            <p:grpSpPr>
              <a:xfrm>
                <a:off x="3562072" y="2899575"/>
                <a:ext cx="1344624" cy="276999"/>
                <a:chOff x="3562072" y="2899575"/>
                <a:chExt cx="1344624" cy="276999"/>
              </a:xfrm>
            </p:grpSpPr>
            <p:sp>
              <p:nvSpPr>
                <p:cNvPr id="1357" name="TextBox 1356">
                  <a:extLst>
                    <a:ext uri="{FF2B5EF4-FFF2-40B4-BE49-F238E27FC236}">
                      <a16:creationId xmlns:a16="http://schemas.microsoft.com/office/drawing/2014/main" id="{DA365A93-D0AF-2A9B-3412-4CF6C6117E1F}"/>
                    </a:ext>
                  </a:extLst>
                </p:cNvPr>
                <p:cNvSpPr txBox="1"/>
                <p:nvPr/>
              </p:nvSpPr>
              <p:spPr>
                <a:xfrm>
                  <a:off x="3562072" y="2899575"/>
                  <a:ext cx="730120" cy="276999"/>
                </a:xfrm>
                <a:prstGeom prst="rect">
                  <a:avLst/>
                </a:prstGeom>
                <a:noFill/>
              </p:spPr>
              <p:txBody>
                <a:bodyPr wrap="square">
                  <a:spAutoFit/>
                </a:bodyPr>
                <a:lstStyle/>
                <a:p>
                  <a:r>
                    <a:rPr lang="en-IN" sz="1200" dirty="0"/>
                    <a:t>Price</a:t>
                  </a:r>
                </a:p>
              </p:txBody>
            </p:sp>
            <p:sp>
              <p:nvSpPr>
                <p:cNvPr id="1358" name="Oval 1357">
                  <a:extLst>
                    <a:ext uri="{FF2B5EF4-FFF2-40B4-BE49-F238E27FC236}">
                      <a16:creationId xmlns:a16="http://schemas.microsoft.com/office/drawing/2014/main" id="{7A7D1888-6FC8-98EB-4F7A-AE40465170CB}"/>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9" name="Oval 1358">
                  <a:extLst>
                    <a:ext uri="{FF2B5EF4-FFF2-40B4-BE49-F238E27FC236}">
                      <a16:creationId xmlns:a16="http://schemas.microsoft.com/office/drawing/2014/main" id="{0E2CBF9F-4F50-0133-9826-6DD280E4E630}"/>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0" name="Oval 1359">
                  <a:extLst>
                    <a:ext uri="{FF2B5EF4-FFF2-40B4-BE49-F238E27FC236}">
                      <a16:creationId xmlns:a16="http://schemas.microsoft.com/office/drawing/2014/main" id="{5EEE4948-D2E5-94B9-DF43-57CDCC29D138}"/>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1" name="Oval 1360">
                  <a:extLst>
                    <a:ext uri="{FF2B5EF4-FFF2-40B4-BE49-F238E27FC236}">
                      <a16:creationId xmlns:a16="http://schemas.microsoft.com/office/drawing/2014/main" id="{08761044-1F29-E6DB-C302-BBE48FB275FE}"/>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2" name="Oval 1361">
                  <a:extLst>
                    <a:ext uri="{FF2B5EF4-FFF2-40B4-BE49-F238E27FC236}">
                      <a16:creationId xmlns:a16="http://schemas.microsoft.com/office/drawing/2014/main" id="{DF77AF99-5CA4-6707-EF6E-665679109A5C}"/>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3" name="Oval 1362">
                  <a:extLst>
                    <a:ext uri="{FF2B5EF4-FFF2-40B4-BE49-F238E27FC236}">
                      <a16:creationId xmlns:a16="http://schemas.microsoft.com/office/drawing/2014/main" id="{DEA073D3-C7BF-31F6-D4B3-C6FEF2BECE30}"/>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4" name="Oval 1363">
                  <a:extLst>
                    <a:ext uri="{FF2B5EF4-FFF2-40B4-BE49-F238E27FC236}">
                      <a16:creationId xmlns:a16="http://schemas.microsoft.com/office/drawing/2014/main" id="{1E56EF73-5A77-E3C9-DF17-77C96DA0B551}"/>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5" name="Oval 1364">
                  <a:extLst>
                    <a:ext uri="{FF2B5EF4-FFF2-40B4-BE49-F238E27FC236}">
                      <a16:creationId xmlns:a16="http://schemas.microsoft.com/office/drawing/2014/main" id="{40C2D19B-2A2D-7D2C-843A-F130E5C37C08}"/>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6" name="Oval 1365">
                  <a:extLst>
                    <a:ext uri="{FF2B5EF4-FFF2-40B4-BE49-F238E27FC236}">
                      <a16:creationId xmlns:a16="http://schemas.microsoft.com/office/drawing/2014/main" id="{529E5B4D-071F-136A-6BA8-CF417D61EB69}"/>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7" name="Oval 1366">
                  <a:extLst>
                    <a:ext uri="{FF2B5EF4-FFF2-40B4-BE49-F238E27FC236}">
                      <a16:creationId xmlns:a16="http://schemas.microsoft.com/office/drawing/2014/main" id="{6253C4F8-A9D1-DC28-A1BB-5513F95C2F12}"/>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33" name="Group 1332">
                <a:extLst>
                  <a:ext uri="{FF2B5EF4-FFF2-40B4-BE49-F238E27FC236}">
                    <a16:creationId xmlns:a16="http://schemas.microsoft.com/office/drawing/2014/main" id="{FB633A63-5F01-BC93-194B-EA2EA693015F}"/>
                  </a:ext>
                </a:extLst>
              </p:cNvPr>
              <p:cNvGrpSpPr/>
              <p:nvPr/>
            </p:nvGrpSpPr>
            <p:grpSpPr>
              <a:xfrm>
                <a:off x="3381330" y="3085737"/>
                <a:ext cx="1527475" cy="276999"/>
                <a:chOff x="3379221" y="2899575"/>
                <a:chExt cx="1527475" cy="276999"/>
              </a:xfrm>
            </p:grpSpPr>
            <p:sp>
              <p:nvSpPr>
                <p:cNvPr id="1346" name="TextBox 1345">
                  <a:extLst>
                    <a:ext uri="{FF2B5EF4-FFF2-40B4-BE49-F238E27FC236}">
                      <a16:creationId xmlns:a16="http://schemas.microsoft.com/office/drawing/2014/main" id="{07EF297A-491C-4AAA-4C70-FC62A4D22788}"/>
                    </a:ext>
                  </a:extLst>
                </p:cNvPr>
                <p:cNvSpPr txBox="1"/>
                <p:nvPr/>
              </p:nvSpPr>
              <p:spPr>
                <a:xfrm>
                  <a:off x="3379221" y="2899575"/>
                  <a:ext cx="814234" cy="276999"/>
                </a:xfrm>
                <a:prstGeom prst="rect">
                  <a:avLst/>
                </a:prstGeom>
                <a:noFill/>
              </p:spPr>
              <p:txBody>
                <a:bodyPr wrap="square">
                  <a:spAutoFit/>
                </a:bodyPr>
                <a:lstStyle/>
                <a:p>
                  <a:r>
                    <a:rPr lang="en-IN" sz="1200" dirty="0"/>
                    <a:t>Comfort</a:t>
                  </a:r>
                </a:p>
              </p:txBody>
            </p:sp>
            <p:sp>
              <p:nvSpPr>
                <p:cNvPr id="1347" name="Oval 1346">
                  <a:extLst>
                    <a:ext uri="{FF2B5EF4-FFF2-40B4-BE49-F238E27FC236}">
                      <a16:creationId xmlns:a16="http://schemas.microsoft.com/office/drawing/2014/main" id="{CEE22E48-7FFB-CC08-15C8-482D4A503553}"/>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8" name="Oval 1347">
                  <a:extLst>
                    <a:ext uri="{FF2B5EF4-FFF2-40B4-BE49-F238E27FC236}">
                      <a16:creationId xmlns:a16="http://schemas.microsoft.com/office/drawing/2014/main" id="{37D46BCF-F65A-A7C1-69ED-331C99975B6F}"/>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9" name="Oval 1348">
                  <a:extLst>
                    <a:ext uri="{FF2B5EF4-FFF2-40B4-BE49-F238E27FC236}">
                      <a16:creationId xmlns:a16="http://schemas.microsoft.com/office/drawing/2014/main" id="{A05A3562-B957-A9ED-22FE-FFCB5B7DA64B}"/>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0" name="Oval 1349">
                  <a:extLst>
                    <a:ext uri="{FF2B5EF4-FFF2-40B4-BE49-F238E27FC236}">
                      <a16:creationId xmlns:a16="http://schemas.microsoft.com/office/drawing/2014/main" id="{C2A66522-ED4C-CCBE-1345-D228C02C8085}"/>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1" name="Oval 1350">
                  <a:extLst>
                    <a:ext uri="{FF2B5EF4-FFF2-40B4-BE49-F238E27FC236}">
                      <a16:creationId xmlns:a16="http://schemas.microsoft.com/office/drawing/2014/main" id="{BA9BFABD-EA91-3A17-D409-B0611A2AE26C}"/>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2" name="Oval 1351">
                  <a:extLst>
                    <a:ext uri="{FF2B5EF4-FFF2-40B4-BE49-F238E27FC236}">
                      <a16:creationId xmlns:a16="http://schemas.microsoft.com/office/drawing/2014/main" id="{F00DB83F-5DB3-FCD2-3C06-C3E6AB735661}"/>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3" name="Oval 1352">
                  <a:extLst>
                    <a:ext uri="{FF2B5EF4-FFF2-40B4-BE49-F238E27FC236}">
                      <a16:creationId xmlns:a16="http://schemas.microsoft.com/office/drawing/2014/main" id="{CF8E9005-78D0-E091-5CF4-04C46B122BBE}"/>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4" name="Oval 1353">
                  <a:extLst>
                    <a:ext uri="{FF2B5EF4-FFF2-40B4-BE49-F238E27FC236}">
                      <a16:creationId xmlns:a16="http://schemas.microsoft.com/office/drawing/2014/main" id="{8ABFDF8D-2F12-B3D5-5F3E-68A6316BD100}"/>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55" name="Oval 1354">
                  <a:extLst>
                    <a:ext uri="{FF2B5EF4-FFF2-40B4-BE49-F238E27FC236}">
                      <a16:creationId xmlns:a16="http://schemas.microsoft.com/office/drawing/2014/main" id="{5BD0C859-3F53-A829-8674-4D815E55C083}"/>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6" name="Oval 1355">
                  <a:extLst>
                    <a:ext uri="{FF2B5EF4-FFF2-40B4-BE49-F238E27FC236}">
                      <a16:creationId xmlns:a16="http://schemas.microsoft.com/office/drawing/2014/main" id="{7B793C03-0380-0401-E0A0-7975B3739265}"/>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34" name="Group 1333">
                <a:extLst>
                  <a:ext uri="{FF2B5EF4-FFF2-40B4-BE49-F238E27FC236}">
                    <a16:creationId xmlns:a16="http://schemas.microsoft.com/office/drawing/2014/main" id="{067A7B70-6D4A-4C50-49DF-FEFDF12A635E}"/>
                  </a:ext>
                </a:extLst>
              </p:cNvPr>
              <p:cNvGrpSpPr/>
              <p:nvPr/>
            </p:nvGrpSpPr>
            <p:grpSpPr>
              <a:xfrm>
                <a:off x="3108643" y="3254953"/>
                <a:ext cx="1797295" cy="276999"/>
                <a:chOff x="3109401" y="2894495"/>
                <a:chExt cx="1797295" cy="276999"/>
              </a:xfrm>
            </p:grpSpPr>
            <p:sp>
              <p:nvSpPr>
                <p:cNvPr id="1335" name="TextBox 1334">
                  <a:extLst>
                    <a:ext uri="{FF2B5EF4-FFF2-40B4-BE49-F238E27FC236}">
                      <a16:creationId xmlns:a16="http://schemas.microsoft.com/office/drawing/2014/main" id="{D9D54AFC-5A87-ECC8-477D-F866B4AE5B4F}"/>
                    </a:ext>
                  </a:extLst>
                </p:cNvPr>
                <p:cNvSpPr txBox="1"/>
                <p:nvPr/>
              </p:nvSpPr>
              <p:spPr>
                <a:xfrm>
                  <a:off x="3109401" y="2894495"/>
                  <a:ext cx="1045339" cy="276999"/>
                </a:xfrm>
                <a:prstGeom prst="rect">
                  <a:avLst/>
                </a:prstGeom>
                <a:noFill/>
              </p:spPr>
              <p:txBody>
                <a:bodyPr wrap="square">
                  <a:spAutoFit/>
                </a:bodyPr>
                <a:lstStyle/>
                <a:p>
                  <a:r>
                    <a:rPr lang="en-IN" sz="1200" dirty="0"/>
                    <a:t>Convenience</a:t>
                  </a:r>
                </a:p>
              </p:txBody>
            </p:sp>
            <p:sp>
              <p:nvSpPr>
                <p:cNvPr id="1336" name="Oval 1335">
                  <a:extLst>
                    <a:ext uri="{FF2B5EF4-FFF2-40B4-BE49-F238E27FC236}">
                      <a16:creationId xmlns:a16="http://schemas.microsoft.com/office/drawing/2014/main" id="{36E5FA41-1A43-20BB-ED84-EBDB68B0A6E9}"/>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7" name="Oval 1336">
                  <a:extLst>
                    <a:ext uri="{FF2B5EF4-FFF2-40B4-BE49-F238E27FC236}">
                      <a16:creationId xmlns:a16="http://schemas.microsoft.com/office/drawing/2014/main" id="{C2EE38F1-F9FD-C19C-1BB7-735BD14EFC9C}"/>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8" name="Oval 1337">
                  <a:extLst>
                    <a:ext uri="{FF2B5EF4-FFF2-40B4-BE49-F238E27FC236}">
                      <a16:creationId xmlns:a16="http://schemas.microsoft.com/office/drawing/2014/main" id="{00FE24C6-B429-5630-1367-E8A14AE26C32}"/>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9" name="Oval 1338">
                  <a:extLst>
                    <a:ext uri="{FF2B5EF4-FFF2-40B4-BE49-F238E27FC236}">
                      <a16:creationId xmlns:a16="http://schemas.microsoft.com/office/drawing/2014/main" id="{5BB82F27-19D9-43D4-9432-E0399A96E9C7}"/>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0" name="Oval 1339">
                  <a:extLst>
                    <a:ext uri="{FF2B5EF4-FFF2-40B4-BE49-F238E27FC236}">
                      <a16:creationId xmlns:a16="http://schemas.microsoft.com/office/drawing/2014/main" id="{F96D3058-EFA5-38B3-A5E4-F6D75DE9EC8F}"/>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1" name="Oval 1340">
                  <a:extLst>
                    <a:ext uri="{FF2B5EF4-FFF2-40B4-BE49-F238E27FC236}">
                      <a16:creationId xmlns:a16="http://schemas.microsoft.com/office/drawing/2014/main" id="{7AD57075-C2CC-B122-5DB6-A0775647B59F}"/>
                    </a:ext>
                  </a:extLst>
                </p:cNvPr>
                <p:cNvSpPr/>
                <p:nvPr/>
              </p:nvSpPr>
              <p:spPr>
                <a:xfrm>
                  <a:off x="4490720"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2" name="Oval 1341">
                  <a:extLst>
                    <a:ext uri="{FF2B5EF4-FFF2-40B4-BE49-F238E27FC236}">
                      <a16:creationId xmlns:a16="http://schemas.microsoft.com/office/drawing/2014/main" id="{717F8AE6-1EE4-3A0A-E136-8F5EB15D6227}"/>
                    </a:ext>
                  </a:extLst>
                </p:cNvPr>
                <p:cNvSpPr/>
                <p:nvPr/>
              </p:nvSpPr>
              <p:spPr>
                <a:xfrm>
                  <a:off x="4578434" y="2993354"/>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3" name="Oval 1342">
                  <a:extLst>
                    <a:ext uri="{FF2B5EF4-FFF2-40B4-BE49-F238E27FC236}">
                      <a16:creationId xmlns:a16="http://schemas.microsoft.com/office/drawing/2014/main" id="{5B9FBFD8-65C7-B197-A6FD-EC97E5A4210D}"/>
                    </a:ext>
                  </a:extLst>
                </p:cNvPr>
                <p:cNvSpPr/>
                <p:nvPr/>
              </p:nvSpPr>
              <p:spPr>
                <a:xfrm>
                  <a:off x="4669874"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4" name="Oval 1343">
                  <a:extLst>
                    <a:ext uri="{FF2B5EF4-FFF2-40B4-BE49-F238E27FC236}">
                      <a16:creationId xmlns:a16="http://schemas.microsoft.com/office/drawing/2014/main" id="{FFC950F3-ED75-81FB-52FB-C74CCE4E53A4}"/>
                    </a:ext>
                  </a:extLst>
                </p:cNvPr>
                <p:cNvSpPr/>
                <p:nvPr/>
              </p:nvSpPr>
              <p:spPr>
                <a:xfrm>
                  <a:off x="4759376" y="2992072"/>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5" name="Oval 1344">
                  <a:extLst>
                    <a:ext uri="{FF2B5EF4-FFF2-40B4-BE49-F238E27FC236}">
                      <a16:creationId xmlns:a16="http://schemas.microsoft.com/office/drawing/2014/main" id="{EA3A65BF-E3FF-F58B-6CAF-7E82ED5A780B}"/>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320" name="Group 1319">
              <a:extLst>
                <a:ext uri="{FF2B5EF4-FFF2-40B4-BE49-F238E27FC236}">
                  <a16:creationId xmlns:a16="http://schemas.microsoft.com/office/drawing/2014/main" id="{865C15F4-B147-C845-6E34-1E9FA5013C01}"/>
                </a:ext>
              </a:extLst>
            </p:cNvPr>
            <p:cNvGrpSpPr/>
            <p:nvPr/>
          </p:nvGrpSpPr>
          <p:grpSpPr>
            <a:xfrm>
              <a:off x="3515379" y="3427919"/>
              <a:ext cx="1392254" cy="276999"/>
              <a:chOff x="3514442" y="2899575"/>
              <a:chExt cx="1392254" cy="276999"/>
            </a:xfrm>
          </p:grpSpPr>
          <p:sp>
            <p:nvSpPr>
              <p:cNvPr id="1321" name="TextBox 1320">
                <a:extLst>
                  <a:ext uri="{FF2B5EF4-FFF2-40B4-BE49-F238E27FC236}">
                    <a16:creationId xmlns:a16="http://schemas.microsoft.com/office/drawing/2014/main" id="{6F47C2D6-4656-7407-6FD1-0B150DF29333}"/>
                  </a:ext>
                </a:extLst>
              </p:cNvPr>
              <p:cNvSpPr txBox="1"/>
              <p:nvPr/>
            </p:nvSpPr>
            <p:spPr>
              <a:xfrm>
                <a:off x="3514442" y="2899575"/>
                <a:ext cx="730120" cy="276999"/>
              </a:xfrm>
              <a:prstGeom prst="rect">
                <a:avLst/>
              </a:prstGeom>
              <a:noFill/>
            </p:spPr>
            <p:txBody>
              <a:bodyPr wrap="square">
                <a:spAutoFit/>
              </a:bodyPr>
              <a:lstStyle/>
              <a:p>
                <a:r>
                  <a:rPr lang="en-IN" sz="1200" dirty="0"/>
                  <a:t>Speed</a:t>
                </a:r>
              </a:p>
            </p:txBody>
          </p:sp>
          <p:sp>
            <p:nvSpPr>
              <p:cNvPr id="1322" name="Oval 1321">
                <a:extLst>
                  <a:ext uri="{FF2B5EF4-FFF2-40B4-BE49-F238E27FC236}">
                    <a16:creationId xmlns:a16="http://schemas.microsoft.com/office/drawing/2014/main" id="{87E8BE4F-A923-9E46-2856-4B86E37FD350}"/>
                  </a:ext>
                </a:extLst>
              </p:cNvPr>
              <p:cNvSpPr/>
              <p:nvPr/>
            </p:nvSpPr>
            <p:spPr>
              <a:xfrm>
                <a:off x="4033520" y="2997200"/>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3" name="Oval 1322">
                <a:extLst>
                  <a:ext uri="{FF2B5EF4-FFF2-40B4-BE49-F238E27FC236}">
                    <a16:creationId xmlns:a16="http://schemas.microsoft.com/office/drawing/2014/main" id="{10C4ED73-0A34-A29C-C5B0-2DA1F9E8F3EC}"/>
                  </a:ext>
                </a:extLst>
              </p:cNvPr>
              <p:cNvSpPr/>
              <p:nvPr/>
            </p:nvSpPr>
            <p:spPr>
              <a:xfrm>
                <a:off x="412496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4" name="Oval 1323">
                <a:extLst>
                  <a:ext uri="{FF2B5EF4-FFF2-40B4-BE49-F238E27FC236}">
                    <a16:creationId xmlns:a16="http://schemas.microsoft.com/office/drawing/2014/main" id="{AE3E62B8-FFE7-E948-22A4-C639C79AA5C3}"/>
                  </a:ext>
                </a:extLst>
              </p:cNvPr>
              <p:cNvSpPr/>
              <p:nvPr/>
            </p:nvSpPr>
            <p:spPr>
              <a:xfrm>
                <a:off x="4216400" y="2995918"/>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5" name="Oval 1324">
                <a:extLst>
                  <a:ext uri="{FF2B5EF4-FFF2-40B4-BE49-F238E27FC236}">
                    <a16:creationId xmlns:a16="http://schemas.microsoft.com/office/drawing/2014/main" id="{E3517D30-FE08-2063-A7E8-D5C8F4FDBDFA}"/>
                  </a:ext>
                </a:extLst>
              </p:cNvPr>
              <p:cNvSpPr/>
              <p:nvPr/>
            </p:nvSpPr>
            <p:spPr>
              <a:xfrm>
                <a:off x="430784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6" name="Oval 1325">
                <a:extLst>
                  <a:ext uri="{FF2B5EF4-FFF2-40B4-BE49-F238E27FC236}">
                    <a16:creationId xmlns:a16="http://schemas.microsoft.com/office/drawing/2014/main" id="{F5F862B8-C322-47F0-8185-5F3CB22E3883}"/>
                  </a:ext>
                </a:extLst>
              </p:cNvPr>
              <p:cNvSpPr/>
              <p:nvPr/>
            </p:nvSpPr>
            <p:spPr>
              <a:xfrm>
                <a:off x="4399280" y="2994636"/>
                <a:ext cx="55880" cy="817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7" name="Oval 1326">
                <a:extLst>
                  <a:ext uri="{FF2B5EF4-FFF2-40B4-BE49-F238E27FC236}">
                    <a16:creationId xmlns:a16="http://schemas.microsoft.com/office/drawing/2014/main" id="{BB49D200-8FC3-67A0-9C6E-E9F3C7AB63E6}"/>
                  </a:ext>
                </a:extLst>
              </p:cNvPr>
              <p:cNvSpPr/>
              <p:nvPr/>
            </p:nvSpPr>
            <p:spPr>
              <a:xfrm>
                <a:off x="4490720"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8" name="Oval 1327">
                <a:extLst>
                  <a:ext uri="{FF2B5EF4-FFF2-40B4-BE49-F238E27FC236}">
                    <a16:creationId xmlns:a16="http://schemas.microsoft.com/office/drawing/2014/main" id="{91636B5A-C7FE-6503-56BC-98D12F1F286A}"/>
                  </a:ext>
                </a:extLst>
              </p:cNvPr>
              <p:cNvSpPr/>
              <p:nvPr/>
            </p:nvSpPr>
            <p:spPr>
              <a:xfrm>
                <a:off x="4578434" y="2993354"/>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9" name="Oval 1328">
                <a:extLst>
                  <a:ext uri="{FF2B5EF4-FFF2-40B4-BE49-F238E27FC236}">
                    <a16:creationId xmlns:a16="http://schemas.microsoft.com/office/drawing/2014/main" id="{9CEF0D86-DDAF-DD92-A6E1-0F40F45FE8B8}"/>
                  </a:ext>
                </a:extLst>
              </p:cNvPr>
              <p:cNvSpPr/>
              <p:nvPr/>
            </p:nvSpPr>
            <p:spPr>
              <a:xfrm>
                <a:off x="4669874"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0" name="Oval 1329">
                <a:extLst>
                  <a:ext uri="{FF2B5EF4-FFF2-40B4-BE49-F238E27FC236}">
                    <a16:creationId xmlns:a16="http://schemas.microsoft.com/office/drawing/2014/main" id="{6C1CA479-262A-E3CA-93E9-F96637874C88}"/>
                  </a:ext>
                </a:extLst>
              </p:cNvPr>
              <p:cNvSpPr/>
              <p:nvPr/>
            </p:nvSpPr>
            <p:spPr>
              <a:xfrm>
                <a:off x="4759376" y="2992072"/>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1" name="Oval 1330">
                <a:extLst>
                  <a:ext uri="{FF2B5EF4-FFF2-40B4-BE49-F238E27FC236}">
                    <a16:creationId xmlns:a16="http://schemas.microsoft.com/office/drawing/2014/main" id="{46D790DB-3BB5-B67C-7022-0950940FA92A}"/>
                  </a:ext>
                </a:extLst>
              </p:cNvPr>
              <p:cNvSpPr/>
              <p:nvPr/>
            </p:nvSpPr>
            <p:spPr>
              <a:xfrm>
                <a:off x="4850816" y="2990790"/>
                <a:ext cx="55880" cy="8175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006862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2BDB9BC-3DC4-3C71-A112-7E592E6AD893}"/>
              </a:ext>
            </a:extLst>
          </p:cNvPr>
          <p:cNvSpPr/>
          <p:nvPr/>
        </p:nvSpPr>
        <p:spPr>
          <a:xfrm>
            <a:off x="1399596" y="998371"/>
            <a:ext cx="1021706" cy="49755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4" name="Rectangle 13">
            <a:extLst>
              <a:ext uri="{FF2B5EF4-FFF2-40B4-BE49-F238E27FC236}">
                <a16:creationId xmlns:a16="http://schemas.microsoft.com/office/drawing/2014/main" id="{CA6EF1F0-A7B0-ECC8-2A7B-F53542F6A31D}"/>
              </a:ext>
            </a:extLst>
          </p:cNvPr>
          <p:cNvSpPr/>
          <p:nvPr/>
        </p:nvSpPr>
        <p:spPr>
          <a:xfrm>
            <a:off x="2587695" y="559833"/>
            <a:ext cx="2015412" cy="43853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TIM HORTONS</a:t>
            </a:r>
          </a:p>
        </p:txBody>
      </p:sp>
      <p:sp>
        <p:nvSpPr>
          <p:cNvPr id="16" name="Rectangle 15">
            <a:extLst>
              <a:ext uri="{FF2B5EF4-FFF2-40B4-BE49-F238E27FC236}">
                <a16:creationId xmlns:a16="http://schemas.microsoft.com/office/drawing/2014/main" id="{89B17C66-E5EE-5F75-96EF-765137F93618}"/>
              </a:ext>
            </a:extLst>
          </p:cNvPr>
          <p:cNvSpPr/>
          <p:nvPr/>
        </p:nvSpPr>
        <p:spPr>
          <a:xfrm>
            <a:off x="5082079" y="559832"/>
            <a:ext cx="2015412" cy="43853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STARBUCKS</a:t>
            </a:r>
          </a:p>
        </p:txBody>
      </p:sp>
      <p:pic>
        <p:nvPicPr>
          <p:cNvPr id="2050" name="Picture 2" descr="Vs ">
            <a:extLst>
              <a:ext uri="{FF2B5EF4-FFF2-40B4-BE49-F238E27FC236}">
                <a16:creationId xmlns:a16="http://schemas.microsoft.com/office/drawing/2014/main" id="{7F69CE65-A162-78A9-96AD-439376A5E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9976" y="606484"/>
            <a:ext cx="345233" cy="3452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349B4FC-38CE-54A5-ABDA-1F6394CDD418}"/>
              </a:ext>
            </a:extLst>
          </p:cNvPr>
          <p:cNvSpPr txBox="1"/>
          <p:nvPr/>
        </p:nvSpPr>
        <p:spPr>
          <a:xfrm>
            <a:off x="1399596" y="1084407"/>
            <a:ext cx="1188100" cy="461665"/>
          </a:xfrm>
          <a:prstGeom prst="rect">
            <a:avLst/>
          </a:prstGeom>
          <a:noFill/>
        </p:spPr>
        <p:txBody>
          <a:bodyPr wrap="square" rtlCol="0">
            <a:spAutoFit/>
          </a:bodyPr>
          <a:lstStyle/>
          <a:p>
            <a:r>
              <a:rPr lang="en-IN" sz="1200" dirty="0">
                <a:solidFill>
                  <a:schemeClr val="bg1"/>
                </a:solidFill>
              </a:rPr>
              <a:t>Who are the Customers?</a:t>
            </a:r>
          </a:p>
        </p:txBody>
      </p:sp>
      <p:sp>
        <p:nvSpPr>
          <p:cNvPr id="18" name="TextBox 17">
            <a:extLst>
              <a:ext uri="{FF2B5EF4-FFF2-40B4-BE49-F238E27FC236}">
                <a16:creationId xmlns:a16="http://schemas.microsoft.com/office/drawing/2014/main" id="{27402EBB-8B08-A832-DB59-CF5E37A69F8C}"/>
              </a:ext>
            </a:extLst>
          </p:cNvPr>
          <p:cNvSpPr txBox="1"/>
          <p:nvPr/>
        </p:nvSpPr>
        <p:spPr>
          <a:xfrm>
            <a:off x="2587694" y="1084406"/>
            <a:ext cx="2015412" cy="461665"/>
          </a:xfrm>
          <a:prstGeom prst="rect">
            <a:avLst/>
          </a:prstGeom>
          <a:noFill/>
        </p:spPr>
        <p:txBody>
          <a:bodyPr wrap="square" rtlCol="0">
            <a:spAutoFit/>
          </a:bodyPr>
          <a:lstStyle/>
          <a:p>
            <a:r>
              <a:rPr lang="en-IN" sz="1200" dirty="0"/>
              <a:t>People looking to grab coffee and head to work</a:t>
            </a:r>
          </a:p>
        </p:txBody>
      </p:sp>
      <p:sp>
        <p:nvSpPr>
          <p:cNvPr id="19" name="TextBox 18">
            <a:extLst>
              <a:ext uri="{FF2B5EF4-FFF2-40B4-BE49-F238E27FC236}">
                <a16:creationId xmlns:a16="http://schemas.microsoft.com/office/drawing/2014/main" id="{12C592F2-849D-5A89-0371-2DD27DF5FA91}"/>
              </a:ext>
            </a:extLst>
          </p:cNvPr>
          <p:cNvSpPr txBox="1"/>
          <p:nvPr/>
        </p:nvSpPr>
        <p:spPr>
          <a:xfrm>
            <a:off x="5082078" y="1084406"/>
            <a:ext cx="2015412" cy="461665"/>
          </a:xfrm>
          <a:prstGeom prst="rect">
            <a:avLst/>
          </a:prstGeom>
          <a:noFill/>
        </p:spPr>
        <p:txBody>
          <a:bodyPr wrap="square" rtlCol="0">
            <a:spAutoFit/>
          </a:bodyPr>
          <a:lstStyle/>
          <a:p>
            <a:r>
              <a:rPr lang="en-IN" sz="1200" dirty="0"/>
              <a:t>People looking to sit and work in an environment</a:t>
            </a:r>
          </a:p>
        </p:txBody>
      </p:sp>
      <p:sp>
        <p:nvSpPr>
          <p:cNvPr id="20" name="TextBox 19">
            <a:extLst>
              <a:ext uri="{FF2B5EF4-FFF2-40B4-BE49-F238E27FC236}">
                <a16:creationId xmlns:a16="http://schemas.microsoft.com/office/drawing/2014/main" id="{EB42D0BD-3109-9F72-1227-59BFDB9418AB}"/>
              </a:ext>
            </a:extLst>
          </p:cNvPr>
          <p:cNvSpPr txBox="1"/>
          <p:nvPr/>
        </p:nvSpPr>
        <p:spPr>
          <a:xfrm>
            <a:off x="1399594" y="1588100"/>
            <a:ext cx="1188100" cy="461665"/>
          </a:xfrm>
          <a:prstGeom prst="rect">
            <a:avLst/>
          </a:prstGeom>
          <a:noFill/>
        </p:spPr>
        <p:txBody>
          <a:bodyPr wrap="square" rtlCol="0">
            <a:spAutoFit/>
          </a:bodyPr>
          <a:lstStyle/>
          <a:p>
            <a:r>
              <a:rPr lang="en-IN" sz="1200" dirty="0">
                <a:solidFill>
                  <a:schemeClr val="bg1"/>
                </a:solidFill>
              </a:rPr>
              <a:t>What do they want?</a:t>
            </a:r>
          </a:p>
        </p:txBody>
      </p:sp>
      <p:sp>
        <p:nvSpPr>
          <p:cNvPr id="21" name="TextBox 20">
            <a:extLst>
              <a:ext uri="{FF2B5EF4-FFF2-40B4-BE49-F238E27FC236}">
                <a16:creationId xmlns:a16="http://schemas.microsoft.com/office/drawing/2014/main" id="{82C8C965-3F07-3E70-DAB9-CA638F5E0F50}"/>
              </a:ext>
            </a:extLst>
          </p:cNvPr>
          <p:cNvSpPr txBox="1"/>
          <p:nvPr/>
        </p:nvSpPr>
        <p:spPr>
          <a:xfrm>
            <a:off x="2587694" y="1597399"/>
            <a:ext cx="2015412" cy="276999"/>
          </a:xfrm>
          <a:prstGeom prst="rect">
            <a:avLst/>
          </a:prstGeom>
          <a:noFill/>
        </p:spPr>
        <p:txBody>
          <a:bodyPr wrap="square" rtlCol="0">
            <a:spAutoFit/>
          </a:bodyPr>
          <a:lstStyle/>
          <a:p>
            <a:r>
              <a:rPr lang="en-IN" sz="1200" dirty="0"/>
              <a:t>Quick and easy service</a:t>
            </a:r>
          </a:p>
        </p:txBody>
      </p:sp>
      <p:sp>
        <p:nvSpPr>
          <p:cNvPr id="22" name="TextBox 21">
            <a:extLst>
              <a:ext uri="{FF2B5EF4-FFF2-40B4-BE49-F238E27FC236}">
                <a16:creationId xmlns:a16="http://schemas.microsoft.com/office/drawing/2014/main" id="{34612DF4-C440-B994-0024-B534CE700E90}"/>
              </a:ext>
            </a:extLst>
          </p:cNvPr>
          <p:cNvSpPr txBox="1"/>
          <p:nvPr/>
        </p:nvSpPr>
        <p:spPr>
          <a:xfrm>
            <a:off x="5082078" y="1550714"/>
            <a:ext cx="2142929" cy="461665"/>
          </a:xfrm>
          <a:prstGeom prst="rect">
            <a:avLst/>
          </a:prstGeom>
          <a:noFill/>
        </p:spPr>
        <p:txBody>
          <a:bodyPr wrap="square" rtlCol="0">
            <a:spAutoFit/>
          </a:bodyPr>
          <a:lstStyle/>
          <a:p>
            <a:r>
              <a:rPr lang="en-IN" sz="1200" dirty="0"/>
              <a:t>A cup of coffee made precisely to their specifications</a:t>
            </a:r>
          </a:p>
        </p:txBody>
      </p:sp>
      <p:sp>
        <p:nvSpPr>
          <p:cNvPr id="23" name="TextBox 22">
            <a:extLst>
              <a:ext uri="{FF2B5EF4-FFF2-40B4-BE49-F238E27FC236}">
                <a16:creationId xmlns:a16="http://schemas.microsoft.com/office/drawing/2014/main" id="{556AD53D-C20D-8281-5500-D088659426B7}"/>
              </a:ext>
            </a:extLst>
          </p:cNvPr>
          <p:cNvSpPr txBox="1"/>
          <p:nvPr/>
        </p:nvSpPr>
        <p:spPr>
          <a:xfrm>
            <a:off x="1399594" y="2054628"/>
            <a:ext cx="1188100" cy="276999"/>
          </a:xfrm>
          <a:prstGeom prst="rect">
            <a:avLst/>
          </a:prstGeom>
          <a:noFill/>
        </p:spPr>
        <p:txBody>
          <a:bodyPr wrap="square" rtlCol="0">
            <a:spAutoFit/>
          </a:bodyPr>
          <a:lstStyle/>
          <a:p>
            <a:r>
              <a:rPr lang="en-IN" sz="1200" dirty="0">
                <a:solidFill>
                  <a:schemeClr val="bg1"/>
                </a:solidFill>
              </a:rPr>
              <a:t>Priority</a:t>
            </a:r>
          </a:p>
        </p:txBody>
      </p:sp>
      <p:sp>
        <p:nvSpPr>
          <p:cNvPr id="24" name="TextBox 23">
            <a:extLst>
              <a:ext uri="{FF2B5EF4-FFF2-40B4-BE49-F238E27FC236}">
                <a16:creationId xmlns:a16="http://schemas.microsoft.com/office/drawing/2014/main" id="{5B2379DD-0C74-FBB0-D721-154A8AA8D6DD}"/>
              </a:ext>
            </a:extLst>
          </p:cNvPr>
          <p:cNvSpPr txBox="1"/>
          <p:nvPr/>
        </p:nvSpPr>
        <p:spPr>
          <a:xfrm>
            <a:off x="2587694" y="2050768"/>
            <a:ext cx="2015412" cy="276999"/>
          </a:xfrm>
          <a:prstGeom prst="rect">
            <a:avLst/>
          </a:prstGeom>
          <a:noFill/>
        </p:spPr>
        <p:txBody>
          <a:bodyPr wrap="square" rtlCol="0">
            <a:spAutoFit/>
          </a:bodyPr>
          <a:lstStyle/>
          <a:p>
            <a:r>
              <a:rPr lang="en-IN" sz="1200" dirty="0"/>
              <a:t>Fast order delivery</a:t>
            </a:r>
          </a:p>
        </p:txBody>
      </p:sp>
      <p:sp>
        <p:nvSpPr>
          <p:cNvPr id="25" name="TextBox 24">
            <a:extLst>
              <a:ext uri="{FF2B5EF4-FFF2-40B4-BE49-F238E27FC236}">
                <a16:creationId xmlns:a16="http://schemas.microsoft.com/office/drawing/2014/main" id="{E02E8293-B363-CFD5-E62D-52D08DAEEE2E}"/>
              </a:ext>
            </a:extLst>
          </p:cNvPr>
          <p:cNvSpPr txBox="1"/>
          <p:nvPr/>
        </p:nvSpPr>
        <p:spPr>
          <a:xfrm>
            <a:off x="5082078" y="2054628"/>
            <a:ext cx="2015412" cy="276999"/>
          </a:xfrm>
          <a:prstGeom prst="rect">
            <a:avLst/>
          </a:prstGeom>
          <a:noFill/>
        </p:spPr>
        <p:txBody>
          <a:bodyPr wrap="square" rtlCol="0">
            <a:spAutoFit/>
          </a:bodyPr>
          <a:lstStyle/>
          <a:p>
            <a:r>
              <a:rPr lang="en-IN" sz="1200" dirty="0"/>
              <a:t>Order accuracy</a:t>
            </a:r>
          </a:p>
        </p:txBody>
      </p:sp>
      <p:sp>
        <p:nvSpPr>
          <p:cNvPr id="26" name="TextBox 25">
            <a:extLst>
              <a:ext uri="{FF2B5EF4-FFF2-40B4-BE49-F238E27FC236}">
                <a16:creationId xmlns:a16="http://schemas.microsoft.com/office/drawing/2014/main" id="{DE10BB55-A40A-7261-8C37-3D72D3268DD9}"/>
              </a:ext>
            </a:extLst>
          </p:cNvPr>
          <p:cNvSpPr txBox="1"/>
          <p:nvPr/>
        </p:nvSpPr>
        <p:spPr>
          <a:xfrm>
            <a:off x="1416707" y="3787023"/>
            <a:ext cx="1188100" cy="461665"/>
          </a:xfrm>
          <a:prstGeom prst="rect">
            <a:avLst/>
          </a:prstGeom>
          <a:noFill/>
        </p:spPr>
        <p:txBody>
          <a:bodyPr wrap="square" rtlCol="0">
            <a:spAutoFit/>
          </a:bodyPr>
          <a:lstStyle/>
          <a:p>
            <a:r>
              <a:rPr lang="en-IN" sz="1200" dirty="0">
                <a:solidFill>
                  <a:schemeClr val="bg1"/>
                </a:solidFill>
              </a:rPr>
              <a:t>Popular Beverages</a:t>
            </a:r>
          </a:p>
        </p:txBody>
      </p:sp>
      <p:sp>
        <p:nvSpPr>
          <p:cNvPr id="27" name="TextBox 26">
            <a:extLst>
              <a:ext uri="{FF2B5EF4-FFF2-40B4-BE49-F238E27FC236}">
                <a16:creationId xmlns:a16="http://schemas.microsoft.com/office/drawing/2014/main" id="{0D684464-106C-441C-377D-8E2E10DB3344}"/>
              </a:ext>
            </a:extLst>
          </p:cNvPr>
          <p:cNvSpPr txBox="1"/>
          <p:nvPr/>
        </p:nvSpPr>
        <p:spPr>
          <a:xfrm>
            <a:off x="2592754" y="3626584"/>
            <a:ext cx="2077222" cy="830997"/>
          </a:xfrm>
          <a:prstGeom prst="rect">
            <a:avLst/>
          </a:prstGeom>
          <a:noFill/>
        </p:spPr>
        <p:txBody>
          <a:bodyPr wrap="square" rtlCol="0">
            <a:spAutoFit/>
          </a:bodyPr>
          <a:lstStyle/>
          <a:p>
            <a:r>
              <a:rPr lang="en-IN" sz="1200" dirty="0"/>
              <a:t>-Iced Cappuccino</a:t>
            </a:r>
          </a:p>
          <a:p>
            <a:r>
              <a:rPr lang="en-IN" sz="1200" dirty="0"/>
              <a:t>-Original Blend Double </a:t>
            </a:r>
            <a:r>
              <a:rPr lang="en-IN" sz="1200" dirty="0" err="1"/>
              <a:t>Double</a:t>
            </a:r>
            <a:endParaRPr lang="en-IN" sz="1200" dirty="0"/>
          </a:p>
          <a:p>
            <a:r>
              <a:rPr lang="en-IN" sz="1200" dirty="0"/>
              <a:t>-Caramel Latte Supreme</a:t>
            </a:r>
          </a:p>
          <a:p>
            <a:r>
              <a:rPr lang="en-IN" sz="1200" dirty="0"/>
              <a:t>-Vanilla Cold Cream Brew</a:t>
            </a:r>
          </a:p>
        </p:txBody>
      </p:sp>
      <p:sp>
        <p:nvSpPr>
          <p:cNvPr id="28" name="TextBox 27">
            <a:extLst>
              <a:ext uri="{FF2B5EF4-FFF2-40B4-BE49-F238E27FC236}">
                <a16:creationId xmlns:a16="http://schemas.microsoft.com/office/drawing/2014/main" id="{14F07FF2-3B51-2E6D-4A71-BF9A28C91625}"/>
              </a:ext>
            </a:extLst>
          </p:cNvPr>
          <p:cNvSpPr txBox="1"/>
          <p:nvPr/>
        </p:nvSpPr>
        <p:spPr>
          <a:xfrm>
            <a:off x="5082078" y="3626584"/>
            <a:ext cx="2015412" cy="830997"/>
          </a:xfrm>
          <a:prstGeom prst="rect">
            <a:avLst/>
          </a:prstGeom>
          <a:noFill/>
        </p:spPr>
        <p:txBody>
          <a:bodyPr wrap="square" rtlCol="0">
            <a:spAutoFit/>
          </a:bodyPr>
          <a:lstStyle/>
          <a:p>
            <a:r>
              <a:rPr lang="en-IN" sz="1200" dirty="0"/>
              <a:t>-Java Chip Frappuccino</a:t>
            </a:r>
          </a:p>
          <a:p>
            <a:r>
              <a:rPr lang="en-IN" sz="1200" dirty="0"/>
              <a:t>-Pumpkin Cream Cold Brew</a:t>
            </a:r>
          </a:p>
          <a:p>
            <a:r>
              <a:rPr lang="en-IN" sz="1200" dirty="0"/>
              <a:t>-Iced Brown Sugar Oat Milk Shaken Espresso</a:t>
            </a:r>
          </a:p>
        </p:txBody>
      </p:sp>
      <p:sp>
        <p:nvSpPr>
          <p:cNvPr id="29" name="TextBox 28">
            <a:extLst>
              <a:ext uri="{FF2B5EF4-FFF2-40B4-BE49-F238E27FC236}">
                <a16:creationId xmlns:a16="http://schemas.microsoft.com/office/drawing/2014/main" id="{852F9CBC-E467-6434-D9C9-39AA5E1E343D}"/>
              </a:ext>
            </a:extLst>
          </p:cNvPr>
          <p:cNvSpPr txBox="1"/>
          <p:nvPr/>
        </p:nvSpPr>
        <p:spPr>
          <a:xfrm>
            <a:off x="1374711" y="4482490"/>
            <a:ext cx="1188100" cy="276999"/>
          </a:xfrm>
          <a:prstGeom prst="rect">
            <a:avLst/>
          </a:prstGeom>
          <a:noFill/>
        </p:spPr>
        <p:txBody>
          <a:bodyPr wrap="square" rtlCol="0">
            <a:spAutoFit/>
          </a:bodyPr>
          <a:lstStyle/>
          <a:p>
            <a:r>
              <a:rPr lang="en-IN" sz="1200" dirty="0">
                <a:solidFill>
                  <a:schemeClr val="bg1"/>
                </a:solidFill>
              </a:rPr>
              <a:t>Menu Changes</a:t>
            </a:r>
          </a:p>
        </p:txBody>
      </p:sp>
      <p:sp>
        <p:nvSpPr>
          <p:cNvPr id="31" name="TextBox 30">
            <a:extLst>
              <a:ext uri="{FF2B5EF4-FFF2-40B4-BE49-F238E27FC236}">
                <a16:creationId xmlns:a16="http://schemas.microsoft.com/office/drawing/2014/main" id="{7D32591E-7B43-B967-24B9-A39E85517AEA}"/>
              </a:ext>
            </a:extLst>
          </p:cNvPr>
          <p:cNvSpPr txBox="1"/>
          <p:nvPr/>
        </p:nvSpPr>
        <p:spPr>
          <a:xfrm>
            <a:off x="2588469" y="4472294"/>
            <a:ext cx="2015412" cy="461665"/>
          </a:xfrm>
          <a:prstGeom prst="rect">
            <a:avLst/>
          </a:prstGeom>
          <a:noFill/>
        </p:spPr>
        <p:txBody>
          <a:bodyPr wrap="square">
            <a:spAutoFit/>
          </a:bodyPr>
          <a:lstStyle/>
          <a:p>
            <a:r>
              <a:rPr lang="en-IN" sz="1200" b="0" i="0" dirty="0">
                <a:solidFill>
                  <a:srgbClr val="292929"/>
                </a:solidFill>
                <a:effectLst/>
                <a:latin typeface="source-serif-pro"/>
              </a:rPr>
              <a:t>Year-round consistent drink menu</a:t>
            </a:r>
            <a:endParaRPr lang="en-IN" sz="1200" dirty="0"/>
          </a:p>
        </p:txBody>
      </p:sp>
      <p:sp>
        <p:nvSpPr>
          <p:cNvPr id="33" name="TextBox 32">
            <a:extLst>
              <a:ext uri="{FF2B5EF4-FFF2-40B4-BE49-F238E27FC236}">
                <a16:creationId xmlns:a16="http://schemas.microsoft.com/office/drawing/2014/main" id="{572FEF97-DD94-0881-7701-F69C66104682}"/>
              </a:ext>
            </a:extLst>
          </p:cNvPr>
          <p:cNvSpPr txBox="1"/>
          <p:nvPr/>
        </p:nvSpPr>
        <p:spPr>
          <a:xfrm>
            <a:off x="5082078" y="4519131"/>
            <a:ext cx="1976536" cy="276999"/>
          </a:xfrm>
          <a:prstGeom prst="rect">
            <a:avLst/>
          </a:prstGeom>
          <a:noFill/>
        </p:spPr>
        <p:txBody>
          <a:bodyPr wrap="square">
            <a:spAutoFit/>
          </a:bodyPr>
          <a:lstStyle/>
          <a:p>
            <a:r>
              <a:rPr lang="en-IN" sz="1200" b="0" i="0" dirty="0">
                <a:solidFill>
                  <a:srgbClr val="292929"/>
                </a:solidFill>
                <a:effectLst/>
                <a:latin typeface="source-serif-pro"/>
              </a:rPr>
              <a:t>Limited drinks every season</a:t>
            </a:r>
            <a:endParaRPr lang="en-IN" sz="1200" dirty="0"/>
          </a:p>
        </p:txBody>
      </p:sp>
      <p:sp>
        <p:nvSpPr>
          <p:cNvPr id="34" name="TextBox 33">
            <a:extLst>
              <a:ext uri="{FF2B5EF4-FFF2-40B4-BE49-F238E27FC236}">
                <a16:creationId xmlns:a16="http://schemas.microsoft.com/office/drawing/2014/main" id="{92A67C7A-BDED-F066-E16D-17D037832E51}"/>
              </a:ext>
            </a:extLst>
          </p:cNvPr>
          <p:cNvSpPr txBox="1"/>
          <p:nvPr/>
        </p:nvSpPr>
        <p:spPr>
          <a:xfrm>
            <a:off x="1416707" y="5093598"/>
            <a:ext cx="1188100" cy="276999"/>
          </a:xfrm>
          <a:prstGeom prst="rect">
            <a:avLst/>
          </a:prstGeom>
          <a:noFill/>
        </p:spPr>
        <p:txBody>
          <a:bodyPr wrap="square" rtlCol="0">
            <a:spAutoFit/>
          </a:bodyPr>
          <a:lstStyle/>
          <a:p>
            <a:r>
              <a:rPr lang="en-IN" sz="1200" dirty="0">
                <a:solidFill>
                  <a:schemeClr val="bg1"/>
                </a:solidFill>
              </a:rPr>
              <a:t>Lighting</a:t>
            </a:r>
          </a:p>
        </p:txBody>
      </p:sp>
      <p:sp>
        <p:nvSpPr>
          <p:cNvPr id="35" name="TextBox 34">
            <a:extLst>
              <a:ext uri="{FF2B5EF4-FFF2-40B4-BE49-F238E27FC236}">
                <a16:creationId xmlns:a16="http://schemas.microsoft.com/office/drawing/2014/main" id="{0EC80343-E481-9E91-DBA4-7FE7F9949603}"/>
              </a:ext>
            </a:extLst>
          </p:cNvPr>
          <p:cNvSpPr txBox="1"/>
          <p:nvPr/>
        </p:nvSpPr>
        <p:spPr>
          <a:xfrm>
            <a:off x="1416707" y="5566740"/>
            <a:ext cx="1188100" cy="276999"/>
          </a:xfrm>
          <a:prstGeom prst="rect">
            <a:avLst/>
          </a:prstGeom>
          <a:noFill/>
        </p:spPr>
        <p:txBody>
          <a:bodyPr wrap="square" rtlCol="0">
            <a:spAutoFit/>
          </a:bodyPr>
          <a:lstStyle/>
          <a:p>
            <a:r>
              <a:rPr lang="en-IN" sz="1200" dirty="0">
                <a:solidFill>
                  <a:schemeClr val="bg1"/>
                </a:solidFill>
              </a:rPr>
              <a:t>Seating</a:t>
            </a:r>
          </a:p>
        </p:txBody>
      </p:sp>
      <p:sp>
        <p:nvSpPr>
          <p:cNvPr id="36" name="TextBox 35">
            <a:extLst>
              <a:ext uri="{FF2B5EF4-FFF2-40B4-BE49-F238E27FC236}">
                <a16:creationId xmlns:a16="http://schemas.microsoft.com/office/drawing/2014/main" id="{A8868C35-575D-057C-7635-EB5B8ED78369}"/>
              </a:ext>
            </a:extLst>
          </p:cNvPr>
          <p:cNvSpPr txBox="1"/>
          <p:nvPr/>
        </p:nvSpPr>
        <p:spPr>
          <a:xfrm>
            <a:off x="2604807" y="5092643"/>
            <a:ext cx="2015412" cy="276999"/>
          </a:xfrm>
          <a:prstGeom prst="rect">
            <a:avLst/>
          </a:prstGeom>
          <a:noFill/>
        </p:spPr>
        <p:txBody>
          <a:bodyPr wrap="square">
            <a:spAutoFit/>
          </a:bodyPr>
          <a:lstStyle/>
          <a:p>
            <a:r>
              <a:rPr lang="en-IN" sz="1200" b="0" i="0" dirty="0">
                <a:solidFill>
                  <a:srgbClr val="292929"/>
                </a:solidFill>
                <a:effectLst/>
                <a:latin typeface="source-serif-pro"/>
              </a:rPr>
              <a:t>Bright lighting</a:t>
            </a:r>
            <a:endParaRPr lang="en-IN" sz="1200" dirty="0"/>
          </a:p>
        </p:txBody>
      </p:sp>
      <p:sp>
        <p:nvSpPr>
          <p:cNvPr id="37" name="TextBox 36">
            <a:extLst>
              <a:ext uri="{FF2B5EF4-FFF2-40B4-BE49-F238E27FC236}">
                <a16:creationId xmlns:a16="http://schemas.microsoft.com/office/drawing/2014/main" id="{4C18CDD7-66D7-3746-3E99-3BB2DFB2543F}"/>
              </a:ext>
            </a:extLst>
          </p:cNvPr>
          <p:cNvSpPr txBox="1"/>
          <p:nvPr/>
        </p:nvSpPr>
        <p:spPr>
          <a:xfrm>
            <a:off x="5082078" y="5092642"/>
            <a:ext cx="2015412" cy="276999"/>
          </a:xfrm>
          <a:prstGeom prst="rect">
            <a:avLst/>
          </a:prstGeom>
          <a:noFill/>
        </p:spPr>
        <p:txBody>
          <a:bodyPr wrap="square">
            <a:spAutoFit/>
          </a:bodyPr>
          <a:lstStyle/>
          <a:p>
            <a:r>
              <a:rPr lang="en-IN" sz="1200" dirty="0">
                <a:solidFill>
                  <a:srgbClr val="292929"/>
                </a:solidFill>
                <a:latin typeface="source-serif-pro"/>
              </a:rPr>
              <a:t>Moody</a:t>
            </a:r>
            <a:r>
              <a:rPr lang="en-IN" sz="1200" b="0" i="0" dirty="0">
                <a:solidFill>
                  <a:srgbClr val="292929"/>
                </a:solidFill>
                <a:effectLst/>
                <a:latin typeface="source-serif-pro"/>
              </a:rPr>
              <a:t> lighting</a:t>
            </a:r>
            <a:endParaRPr lang="en-IN" sz="1200" dirty="0"/>
          </a:p>
        </p:txBody>
      </p:sp>
      <p:sp>
        <p:nvSpPr>
          <p:cNvPr id="38" name="TextBox 37">
            <a:extLst>
              <a:ext uri="{FF2B5EF4-FFF2-40B4-BE49-F238E27FC236}">
                <a16:creationId xmlns:a16="http://schemas.microsoft.com/office/drawing/2014/main" id="{D375FF84-6FBD-B60A-3CC9-E3720F3C9C82}"/>
              </a:ext>
            </a:extLst>
          </p:cNvPr>
          <p:cNvSpPr txBox="1"/>
          <p:nvPr/>
        </p:nvSpPr>
        <p:spPr>
          <a:xfrm>
            <a:off x="2587694" y="5512232"/>
            <a:ext cx="2015412" cy="461665"/>
          </a:xfrm>
          <a:prstGeom prst="rect">
            <a:avLst/>
          </a:prstGeom>
          <a:noFill/>
        </p:spPr>
        <p:txBody>
          <a:bodyPr wrap="square">
            <a:spAutoFit/>
          </a:bodyPr>
          <a:lstStyle/>
          <a:p>
            <a:r>
              <a:rPr lang="en-IN" sz="1200" dirty="0"/>
              <a:t>Standard restaurant-style designed for small groups</a:t>
            </a:r>
          </a:p>
        </p:txBody>
      </p:sp>
      <p:sp>
        <p:nvSpPr>
          <p:cNvPr id="39" name="TextBox 38">
            <a:extLst>
              <a:ext uri="{FF2B5EF4-FFF2-40B4-BE49-F238E27FC236}">
                <a16:creationId xmlns:a16="http://schemas.microsoft.com/office/drawing/2014/main" id="{405AC295-F5D9-4CE4-7CA1-7D877AC2524E}"/>
              </a:ext>
            </a:extLst>
          </p:cNvPr>
          <p:cNvSpPr txBox="1"/>
          <p:nvPr/>
        </p:nvSpPr>
        <p:spPr>
          <a:xfrm>
            <a:off x="5115513" y="5512232"/>
            <a:ext cx="2015412" cy="461665"/>
          </a:xfrm>
          <a:prstGeom prst="rect">
            <a:avLst/>
          </a:prstGeom>
          <a:noFill/>
        </p:spPr>
        <p:txBody>
          <a:bodyPr wrap="square">
            <a:spAutoFit/>
          </a:bodyPr>
          <a:lstStyle/>
          <a:p>
            <a:r>
              <a:rPr lang="en-IN" sz="1200" dirty="0"/>
              <a:t>Communal style to promote interaction</a:t>
            </a:r>
          </a:p>
        </p:txBody>
      </p:sp>
      <p:sp>
        <p:nvSpPr>
          <p:cNvPr id="40" name="Rectangle 39">
            <a:extLst>
              <a:ext uri="{FF2B5EF4-FFF2-40B4-BE49-F238E27FC236}">
                <a16:creationId xmlns:a16="http://schemas.microsoft.com/office/drawing/2014/main" id="{C9479860-40AC-659E-4C2E-2686F06706C0}"/>
              </a:ext>
            </a:extLst>
          </p:cNvPr>
          <p:cNvSpPr/>
          <p:nvPr/>
        </p:nvSpPr>
        <p:spPr>
          <a:xfrm>
            <a:off x="65314" y="998372"/>
            <a:ext cx="1306286" cy="1361248"/>
          </a:xfrm>
          <a:prstGeom prst="rect">
            <a:avLst/>
          </a:prstGeom>
          <a:solidFill>
            <a:srgbClr val="DD0F2D"/>
          </a:solidFill>
          <a:ln>
            <a:solidFill>
              <a:srgbClr val="DD0F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Understanding the customer needs and preferences</a:t>
            </a:r>
          </a:p>
        </p:txBody>
      </p:sp>
      <p:sp>
        <p:nvSpPr>
          <p:cNvPr id="41" name="Rectangle 40">
            <a:extLst>
              <a:ext uri="{FF2B5EF4-FFF2-40B4-BE49-F238E27FC236}">
                <a16:creationId xmlns:a16="http://schemas.microsoft.com/office/drawing/2014/main" id="{14FA138F-BFE8-D061-21FA-3A978A6882C9}"/>
              </a:ext>
            </a:extLst>
          </p:cNvPr>
          <p:cNvSpPr/>
          <p:nvPr/>
        </p:nvSpPr>
        <p:spPr>
          <a:xfrm>
            <a:off x="65314" y="2391829"/>
            <a:ext cx="1306286" cy="2524227"/>
          </a:xfrm>
          <a:prstGeom prst="rect">
            <a:avLst/>
          </a:prstGeom>
          <a:solidFill>
            <a:srgbClr val="DD0F2D"/>
          </a:solidFill>
          <a:ln>
            <a:solidFill>
              <a:srgbClr val="DD0F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What makes their offerings unique?</a:t>
            </a:r>
          </a:p>
        </p:txBody>
      </p:sp>
      <p:sp>
        <p:nvSpPr>
          <p:cNvPr id="42" name="TextBox 41">
            <a:extLst>
              <a:ext uri="{FF2B5EF4-FFF2-40B4-BE49-F238E27FC236}">
                <a16:creationId xmlns:a16="http://schemas.microsoft.com/office/drawing/2014/main" id="{6958E7A5-A6AA-0A5F-89E7-A3A26988DA40}"/>
              </a:ext>
            </a:extLst>
          </p:cNvPr>
          <p:cNvSpPr txBox="1"/>
          <p:nvPr/>
        </p:nvSpPr>
        <p:spPr>
          <a:xfrm>
            <a:off x="1416707" y="2774448"/>
            <a:ext cx="1188100" cy="461665"/>
          </a:xfrm>
          <a:prstGeom prst="rect">
            <a:avLst/>
          </a:prstGeom>
          <a:noFill/>
        </p:spPr>
        <p:txBody>
          <a:bodyPr wrap="square" rtlCol="0">
            <a:spAutoFit/>
          </a:bodyPr>
          <a:lstStyle/>
          <a:p>
            <a:r>
              <a:rPr lang="en-IN" sz="1200" dirty="0">
                <a:solidFill>
                  <a:schemeClr val="bg1"/>
                </a:solidFill>
              </a:rPr>
              <a:t>Brand uniqueness</a:t>
            </a:r>
          </a:p>
        </p:txBody>
      </p:sp>
      <p:sp>
        <p:nvSpPr>
          <p:cNvPr id="43" name="TextBox 42">
            <a:extLst>
              <a:ext uri="{FF2B5EF4-FFF2-40B4-BE49-F238E27FC236}">
                <a16:creationId xmlns:a16="http://schemas.microsoft.com/office/drawing/2014/main" id="{67485F45-B51E-A0CD-7CC0-BC2A1B89D0CA}"/>
              </a:ext>
            </a:extLst>
          </p:cNvPr>
          <p:cNvSpPr txBox="1"/>
          <p:nvPr/>
        </p:nvSpPr>
        <p:spPr>
          <a:xfrm>
            <a:off x="2587694" y="2427055"/>
            <a:ext cx="2082282" cy="1200329"/>
          </a:xfrm>
          <a:prstGeom prst="rect">
            <a:avLst/>
          </a:prstGeom>
          <a:noFill/>
        </p:spPr>
        <p:txBody>
          <a:bodyPr wrap="square" rtlCol="0">
            <a:spAutoFit/>
          </a:bodyPr>
          <a:lstStyle/>
          <a:p>
            <a:r>
              <a:rPr lang="en-IN" sz="1200" dirty="0"/>
              <a:t>-Made with high quality beans, roasted fresh daily and ground fresh for each cup</a:t>
            </a:r>
          </a:p>
          <a:p>
            <a:r>
              <a:rPr lang="en-IN" sz="1200" dirty="0"/>
              <a:t>-Unique brewing process to create a smooth and rich cup of coffee</a:t>
            </a:r>
          </a:p>
        </p:txBody>
      </p:sp>
      <p:sp>
        <p:nvSpPr>
          <p:cNvPr id="44" name="TextBox 43">
            <a:extLst>
              <a:ext uri="{FF2B5EF4-FFF2-40B4-BE49-F238E27FC236}">
                <a16:creationId xmlns:a16="http://schemas.microsoft.com/office/drawing/2014/main" id="{56451D24-0181-B1E0-51D9-8762A665ED92}"/>
              </a:ext>
            </a:extLst>
          </p:cNvPr>
          <p:cNvSpPr txBox="1"/>
          <p:nvPr/>
        </p:nvSpPr>
        <p:spPr>
          <a:xfrm>
            <a:off x="5082078" y="2427055"/>
            <a:ext cx="2082282" cy="1200329"/>
          </a:xfrm>
          <a:prstGeom prst="rect">
            <a:avLst/>
          </a:prstGeom>
          <a:noFill/>
        </p:spPr>
        <p:txBody>
          <a:bodyPr wrap="square" rtlCol="0">
            <a:spAutoFit/>
          </a:bodyPr>
          <a:lstStyle/>
          <a:p>
            <a:r>
              <a:rPr lang="en-IN" sz="1200" dirty="0"/>
              <a:t>-Created a de-commoditized coffee space</a:t>
            </a:r>
          </a:p>
          <a:p>
            <a:r>
              <a:rPr lang="en-IN" sz="1200" dirty="0"/>
              <a:t>-High quality beans </a:t>
            </a:r>
          </a:p>
          <a:p>
            <a:r>
              <a:rPr lang="en-IN" sz="1200" dirty="0"/>
              <a:t>-Customer Experience and Service</a:t>
            </a:r>
          </a:p>
          <a:p>
            <a:r>
              <a:rPr lang="en-IN" sz="1200" dirty="0"/>
              <a:t>-Highly-trained support staff</a:t>
            </a:r>
          </a:p>
        </p:txBody>
      </p:sp>
      <p:sp>
        <p:nvSpPr>
          <p:cNvPr id="45" name="Rectangle 44">
            <a:extLst>
              <a:ext uri="{FF2B5EF4-FFF2-40B4-BE49-F238E27FC236}">
                <a16:creationId xmlns:a16="http://schemas.microsoft.com/office/drawing/2014/main" id="{870FF027-9BC1-873B-5534-322C6E040E8A}"/>
              </a:ext>
            </a:extLst>
          </p:cNvPr>
          <p:cNvSpPr/>
          <p:nvPr/>
        </p:nvSpPr>
        <p:spPr>
          <a:xfrm>
            <a:off x="65314" y="4948266"/>
            <a:ext cx="1306286" cy="1025632"/>
          </a:xfrm>
          <a:prstGeom prst="rect">
            <a:avLst/>
          </a:prstGeom>
          <a:solidFill>
            <a:srgbClr val="DD0F2D"/>
          </a:solidFill>
          <a:ln>
            <a:solidFill>
              <a:srgbClr val="DD0F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Ambience</a:t>
            </a:r>
          </a:p>
        </p:txBody>
      </p:sp>
      <p:sp>
        <p:nvSpPr>
          <p:cNvPr id="46" name="Rectangle 45">
            <a:extLst>
              <a:ext uri="{FF2B5EF4-FFF2-40B4-BE49-F238E27FC236}">
                <a16:creationId xmlns:a16="http://schemas.microsoft.com/office/drawing/2014/main" id="{90B401AA-C43E-F49C-3E52-FDFDAD057499}"/>
              </a:ext>
            </a:extLst>
          </p:cNvPr>
          <p:cNvSpPr/>
          <p:nvPr/>
        </p:nvSpPr>
        <p:spPr>
          <a:xfrm>
            <a:off x="1416707" y="1017033"/>
            <a:ext cx="5898493" cy="1337978"/>
          </a:xfrm>
          <a:prstGeom prst="rect">
            <a:avLst/>
          </a:prstGeom>
          <a:noFill/>
          <a:ln>
            <a:solidFill>
              <a:srgbClr val="DD0F2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A1C66095-B2BF-5E27-45AB-8A65B178F4DE}"/>
              </a:ext>
            </a:extLst>
          </p:cNvPr>
          <p:cNvSpPr/>
          <p:nvPr/>
        </p:nvSpPr>
        <p:spPr>
          <a:xfrm>
            <a:off x="1416707" y="2391829"/>
            <a:ext cx="5898493" cy="2524227"/>
          </a:xfrm>
          <a:prstGeom prst="rect">
            <a:avLst/>
          </a:prstGeom>
          <a:noFill/>
          <a:ln>
            <a:solidFill>
              <a:srgbClr val="DD0F2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C21C02CB-75E6-042E-3631-C2FCE68FE848}"/>
              </a:ext>
            </a:extLst>
          </p:cNvPr>
          <p:cNvSpPr/>
          <p:nvPr/>
        </p:nvSpPr>
        <p:spPr>
          <a:xfrm>
            <a:off x="1416707" y="4948266"/>
            <a:ext cx="5898493" cy="1022441"/>
          </a:xfrm>
          <a:prstGeom prst="rect">
            <a:avLst/>
          </a:prstGeom>
          <a:noFill/>
          <a:ln>
            <a:solidFill>
              <a:srgbClr val="DD0F2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1C4DEDCD-0CC6-F655-8335-24DB363FFB70}"/>
              </a:ext>
            </a:extLst>
          </p:cNvPr>
          <p:cNvSpPr/>
          <p:nvPr/>
        </p:nvSpPr>
        <p:spPr>
          <a:xfrm>
            <a:off x="65314" y="6036903"/>
            <a:ext cx="2355988" cy="718455"/>
          </a:xfrm>
          <a:prstGeom prst="rect">
            <a:avLst/>
          </a:prstGeom>
          <a:solidFill>
            <a:srgbClr val="DD0F2D"/>
          </a:solidFill>
          <a:ln>
            <a:solidFill>
              <a:srgbClr val="DD0F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What’s negative about them?</a:t>
            </a:r>
          </a:p>
        </p:txBody>
      </p:sp>
      <p:sp>
        <p:nvSpPr>
          <p:cNvPr id="50" name="TextBox 49">
            <a:extLst>
              <a:ext uri="{FF2B5EF4-FFF2-40B4-BE49-F238E27FC236}">
                <a16:creationId xmlns:a16="http://schemas.microsoft.com/office/drawing/2014/main" id="{AE280A34-4CC9-4F5E-B707-81D3EA1E624A}"/>
              </a:ext>
            </a:extLst>
          </p:cNvPr>
          <p:cNvSpPr txBox="1"/>
          <p:nvPr/>
        </p:nvSpPr>
        <p:spPr>
          <a:xfrm>
            <a:off x="5082077" y="5979379"/>
            <a:ext cx="2382409" cy="830997"/>
          </a:xfrm>
          <a:prstGeom prst="rect">
            <a:avLst/>
          </a:prstGeom>
          <a:noFill/>
        </p:spPr>
        <p:txBody>
          <a:bodyPr wrap="square" rtlCol="0">
            <a:spAutoFit/>
          </a:bodyPr>
          <a:lstStyle/>
          <a:p>
            <a:r>
              <a:rPr lang="en-IN" sz="1200" dirty="0"/>
              <a:t>-High sugar content</a:t>
            </a:r>
          </a:p>
          <a:p>
            <a:r>
              <a:rPr lang="en-IN" sz="1200" dirty="0"/>
              <a:t>-Very expensive &amp; mediocre product</a:t>
            </a:r>
          </a:p>
          <a:p>
            <a:r>
              <a:rPr lang="en-IN" sz="1200" dirty="0"/>
              <a:t>-“Hall of shame” for chemical use</a:t>
            </a:r>
          </a:p>
        </p:txBody>
      </p:sp>
      <p:sp>
        <p:nvSpPr>
          <p:cNvPr id="51" name="TextBox 50">
            <a:extLst>
              <a:ext uri="{FF2B5EF4-FFF2-40B4-BE49-F238E27FC236}">
                <a16:creationId xmlns:a16="http://schemas.microsoft.com/office/drawing/2014/main" id="{28D028AA-B31F-BE14-A4A3-7721C8D11B3F}"/>
              </a:ext>
            </a:extLst>
          </p:cNvPr>
          <p:cNvSpPr txBox="1"/>
          <p:nvPr/>
        </p:nvSpPr>
        <p:spPr>
          <a:xfrm>
            <a:off x="2604807" y="6046236"/>
            <a:ext cx="2065169" cy="646331"/>
          </a:xfrm>
          <a:prstGeom prst="rect">
            <a:avLst/>
          </a:prstGeom>
          <a:noFill/>
        </p:spPr>
        <p:txBody>
          <a:bodyPr wrap="square" rtlCol="0">
            <a:spAutoFit/>
          </a:bodyPr>
          <a:lstStyle/>
          <a:p>
            <a:r>
              <a:rPr lang="en-IN" sz="1200" dirty="0"/>
              <a:t>-“Hall of shame” for chemical use</a:t>
            </a:r>
          </a:p>
          <a:p>
            <a:r>
              <a:rPr lang="en-IN" sz="1200" dirty="0"/>
              <a:t>-Mediocre product</a:t>
            </a:r>
          </a:p>
        </p:txBody>
      </p:sp>
      <p:sp>
        <p:nvSpPr>
          <p:cNvPr id="52" name="Rectangle 51">
            <a:extLst>
              <a:ext uri="{FF2B5EF4-FFF2-40B4-BE49-F238E27FC236}">
                <a16:creationId xmlns:a16="http://schemas.microsoft.com/office/drawing/2014/main" id="{B7CD866F-37B0-6AD0-C377-07CFF9059959}"/>
              </a:ext>
            </a:extLst>
          </p:cNvPr>
          <p:cNvSpPr/>
          <p:nvPr/>
        </p:nvSpPr>
        <p:spPr>
          <a:xfrm>
            <a:off x="2438400" y="6027574"/>
            <a:ext cx="4876800" cy="727784"/>
          </a:xfrm>
          <a:prstGeom prst="rect">
            <a:avLst/>
          </a:prstGeom>
          <a:noFill/>
          <a:ln>
            <a:solidFill>
              <a:srgbClr val="DD0F2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4" name="Straight Connector 53">
            <a:extLst>
              <a:ext uri="{FF2B5EF4-FFF2-40B4-BE49-F238E27FC236}">
                <a16:creationId xmlns:a16="http://schemas.microsoft.com/office/drawing/2014/main" id="{A0BA34C9-A04F-8AE1-A282-1E35F20979EC}"/>
              </a:ext>
            </a:extLst>
          </p:cNvPr>
          <p:cNvCxnSpPr>
            <a:cxnSpLocks/>
          </p:cNvCxnSpPr>
          <p:nvPr/>
        </p:nvCxnSpPr>
        <p:spPr>
          <a:xfrm>
            <a:off x="7464487" y="529779"/>
            <a:ext cx="0" cy="4723356"/>
          </a:xfrm>
          <a:prstGeom prst="line">
            <a:avLst/>
          </a:prstGeom>
          <a:ln w="12700">
            <a:solidFill>
              <a:srgbClr val="DD0F2D"/>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EB78480-706A-CBBE-BFD2-800FAF3896B3}"/>
              </a:ext>
            </a:extLst>
          </p:cNvPr>
          <p:cNvSpPr/>
          <p:nvPr/>
        </p:nvSpPr>
        <p:spPr>
          <a:xfrm>
            <a:off x="7569476" y="606484"/>
            <a:ext cx="4504336" cy="391887"/>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KEY POINTS OF DIFFERENTIATION</a:t>
            </a:r>
          </a:p>
        </p:txBody>
      </p:sp>
      <p:sp>
        <p:nvSpPr>
          <p:cNvPr id="59" name="TextBox 58">
            <a:extLst>
              <a:ext uri="{FF2B5EF4-FFF2-40B4-BE49-F238E27FC236}">
                <a16:creationId xmlns:a16="http://schemas.microsoft.com/office/drawing/2014/main" id="{8052103B-369D-DF4E-4A7A-1B42BC375506}"/>
              </a:ext>
            </a:extLst>
          </p:cNvPr>
          <p:cNvSpPr txBox="1"/>
          <p:nvPr/>
        </p:nvSpPr>
        <p:spPr>
          <a:xfrm>
            <a:off x="7569475" y="1337678"/>
            <a:ext cx="4503575" cy="646331"/>
          </a:xfrm>
          <a:prstGeom prst="rect">
            <a:avLst/>
          </a:prstGeom>
          <a:noFill/>
          <a:ln>
            <a:solidFill>
              <a:schemeClr val="tx1">
                <a:lumMod val="95000"/>
                <a:lumOff val="5000"/>
              </a:schemeClr>
            </a:solidFill>
          </a:ln>
        </p:spPr>
        <p:txBody>
          <a:bodyPr wrap="square">
            <a:spAutoFit/>
          </a:bodyPr>
          <a:lstStyle/>
          <a:p>
            <a:r>
              <a:rPr lang="en-IN" sz="1200" dirty="0"/>
              <a:t>Unique brewing process for each cup of coffee; also serves home style cooked dishes like sandwiches, wraps, etc </a:t>
            </a:r>
          </a:p>
          <a:p>
            <a:r>
              <a:rPr lang="en-IN" sz="1200" b="1" dirty="0"/>
              <a:t>Customer Reviews: </a:t>
            </a:r>
          </a:p>
        </p:txBody>
      </p:sp>
      <p:sp>
        <p:nvSpPr>
          <p:cNvPr id="60" name="Rectangle 59">
            <a:extLst>
              <a:ext uri="{FF2B5EF4-FFF2-40B4-BE49-F238E27FC236}">
                <a16:creationId xmlns:a16="http://schemas.microsoft.com/office/drawing/2014/main" id="{D7213FE8-21FA-0560-DB0D-A0755C493F74}"/>
              </a:ext>
            </a:extLst>
          </p:cNvPr>
          <p:cNvSpPr/>
          <p:nvPr/>
        </p:nvSpPr>
        <p:spPr>
          <a:xfrm>
            <a:off x="7569476" y="1084406"/>
            <a:ext cx="1061340" cy="1908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QUALITY</a:t>
            </a:r>
          </a:p>
        </p:txBody>
      </p:sp>
      <p:sp>
        <p:nvSpPr>
          <p:cNvPr id="61" name="Rectangle 60">
            <a:extLst>
              <a:ext uri="{FF2B5EF4-FFF2-40B4-BE49-F238E27FC236}">
                <a16:creationId xmlns:a16="http://schemas.microsoft.com/office/drawing/2014/main" id="{A7EF492B-4AC8-6331-0688-C48A1E29EF8C}"/>
              </a:ext>
            </a:extLst>
          </p:cNvPr>
          <p:cNvSpPr/>
          <p:nvPr/>
        </p:nvSpPr>
        <p:spPr>
          <a:xfrm>
            <a:off x="7577247" y="2082992"/>
            <a:ext cx="2027059" cy="2403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SERVICE INTERACTIONS</a:t>
            </a:r>
          </a:p>
        </p:txBody>
      </p:sp>
      <p:sp>
        <p:nvSpPr>
          <p:cNvPr id="63" name="TextBox 62">
            <a:extLst>
              <a:ext uri="{FF2B5EF4-FFF2-40B4-BE49-F238E27FC236}">
                <a16:creationId xmlns:a16="http://schemas.microsoft.com/office/drawing/2014/main" id="{9527E6F6-42F3-A54E-B34F-77558584E587}"/>
              </a:ext>
            </a:extLst>
          </p:cNvPr>
          <p:cNvSpPr txBox="1"/>
          <p:nvPr/>
        </p:nvSpPr>
        <p:spPr>
          <a:xfrm>
            <a:off x="7576462" y="2404810"/>
            <a:ext cx="4503575" cy="830997"/>
          </a:xfrm>
          <a:prstGeom prst="rect">
            <a:avLst/>
          </a:prstGeom>
          <a:noFill/>
          <a:ln>
            <a:solidFill>
              <a:schemeClr val="tx1">
                <a:lumMod val="95000"/>
                <a:lumOff val="5000"/>
              </a:schemeClr>
            </a:solidFill>
          </a:ln>
        </p:spPr>
        <p:txBody>
          <a:bodyPr wrap="square">
            <a:spAutoFit/>
          </a:bodyPr>
          <a:lstStyle/>
          <a:p>
            <a:r>
              <a:rPr lang="en-IN" sz="1200" dirty="0"/>
              <a:t>Low waiting time for customers(averages 5-7 minutes in non-peak hours and 10-12 mins in peak hours), functions as quick service restaurant</a:t>
            </a:r>
          </a:p>
          <a:p>
            <a:r>
              <a:rPr lang="en-IN" sz="1200" b="1" dirty="0"/>
              <a:t>Customer Reviews: </a:t>
            </a:r>
          </a:p>
        </p:txBody>
      </p:sp>
      <p:sp>
        <p:nvSpPr>
          <p:cNvPr id="2048" name="Rectangle 2047">
            <a:extLst>
              <a:ext uri="{FF2B5EF4-FFF2-40B4-BE49-F238E27FC236}">
                <a16:creationId xmlns:a16="http://schemas.microsoft.com/office/drawing/2014/main" id="{856A092F-AD09-8FDA-CC28-9658E8E628D6}"/>
              </a:ext>
            </a:extLst>
          </p:cNvPr>
          <p:cNvSpPr/>
          <p:nvPr/>
        </p:nvSpPr>
        <p:spPr>
          <a:xfrm>
            <a:off x="7581153" y="3326632"/>
            <a:ext cx="1469540" cy="21845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CUSTOMIZATION</a:t>
            </a:r>
          </a:p>
        </p:txBody>
      </p:sp>
      <p:sp>
        <p:nvSpPr>
          <p:cNvPr id="2051" name="TextBox 2050">
            <a:extLst>
              <a:ext uri="{FF2B5EF4-FFF2-40B4-BE49-F238E27FC236}">
                <a16:creationId xmlns:a16="http://schemas.microsoft.com/office/drawing/2014/main" id="{77C5E33A-4423-9C0E-687A-CF99D8047718}"/>
              </a:ext>
            </a:extLst>
          </p:cNvPr>
          <p:cNvSpPr txBox="1"/>
          <p:nvPr/>
        </p:nvSpPr>
        <p:spPr>
          <a:xfrm>
            <a:off x="7576462" y="3611454"/>
            <a:ext cx="4503575" cy="646331"/>
          </a:xfrm>
          <a:prstGeom prst="rect">
            <a:avLst/>
          </a:prstGeom>
          <a:noFill/>
          <a:ln>
            <a:solidFill>
              <a:schemeClr val="tx1">
                <a:lumMod val="95000"/>
                <a:lumOff val="5000"/>
              </a:schemeClr>
            </a:solidFill>
          </a:ln>
        </p:spPr>
        <p:txBody>
          <a:bodyPr wrap="square">
            <a:spAutoFit/>
          </a:bodyPr>
          <a:lstStyle/>
          <a:p>
            <a:r>
              <a:rPr lang="en-IN" sz="1200" dirty="0"/>
              <a:t>Low degree of customization, few products can be customized as per customer requirements</a:t>
            </a:r>
          </a:p>
          <a:p>
            <a:r>
              <a:rPr lang="en-IN" sz="1200" b="1" dirty="0"/>
              <a:t>Customer Reviews:</a:t>
            </a:r>
          </a:p>
        </p:txBody>
      </p:sp>
      <p:sp>
        <p:nvSpPr>
          <p:cNvPr id="2054" name="Rectangle 2053">
            <a:extLst>
              <a:ext uri="{FF2B5EF4-FFF2-40B4-BE49-F238E27FC236}">
                <a16:creationId xmlns:a16="http://schemas.microsoft.com/office/drawing/2014/main" id="{300FB0BF-12B4-65E0-91FC-AEA78D0F5141}"/>
              </a:ext>
            </a:extLst>
          </p:cNvPr>
          <p:cNvSpPr/>
          <p:nvPr/>
        </p:nvSpPr>
        <p:spPr>
          <a:xfrm>
            <a:off x="7576462" y="4295287"/>
            <a:ext cx="1054353" cy="21254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PRICING</a:t>
            </a:r>
          </a:p>
        </p:txBody>
      </p:sp>
      <p:sp>
        <p:nvSpPr>
          <p:cNvPr id="2056" name="TextBox 2055">
            <a:extLst>
              <a:ext uri="{FF2B5EF4-FFF2-40B4-BE49-F238E27FC236}">
                <a16:creationId xmlns:a16="http://schemas.microsoft.com/office/drawing/2014/main" id="{8663203F-9AAC-A8D1-899E-14326847835F}"/>
              </a:ext>
            </a:extLst>
          </p:cNvPr>
          <p:cNvSpPr txBox="1"/>
          <p:nvPr/>
        </p:nvSpPr>
        <p:spPr>
          <a:xfrm>
            <a:off x="7569476" y="4534685"/>
            <a:ext cx="4544774" cy="646331"/>
          </a:xfrm>
          <a:prstGeom prst="rect">
            <a:avLst/>
          </a:prstGeom>
          <a:noFill/>
          <a:ln>
            <a:solidFill>
              <a:schemeClr val="tx1">
                <a:lumMod val="95000"/>
                <a:lumOff val="5000"/>
              </a:schemeClr>
            </a:solidFill>
          </a:ln>
        </p:spPr>
        <p:txBody>
          <a:bodyPr wrap="square">
            <a:spAutoFit/>
          </a:bodyPr>
          <a:lstStyle/>
          <a:p>
            <a:r>
              <a:rPr lang="en-IN" sz="1200" dirty="0"/>
              <a:t>Pricing relatively lower(60-70% lower) in comparison to Starbucks and other coffee chains, follows a value pricing strategy</a:t>
            </a:r>
          </a:p>
          <a:p>
            <a:r>
              <a:rPr lang="en-IN" sz="1200" b="1" dirty="0"/>
              <a:t>Customer Reviews:</a:t>
            </a:r>
          </a:p>
        </p:txBody>
      </p:sp>
      <p:grpSp>
        <p:nvGrpSpPr>
          <p:cNvPr id="2067" name="Group 2066">
            <a:extLst>
              <a:ext uri="{FF2B5EF4-FFF2-40B4-BE49-F238E27FC236}">
                <a16:creationId xmlns:a16="http://schemas.microsoft.com/office/drawing/2014/main" id="{74F6214E-6E92-4B80-3B25-6E54C17CD22F}"/>
              </a:ext>
            </a:extLst>
          </p:cNvPr>
          <p:cNvGrpSpPr/>
          <p:nvPr/>
        </p:nvGrpSpPr>
        <p:grpSpPr>
          <a:xfrm>
            <a:off x="8864683" y="1723191"/>
            <a:ext cx="883644" cy="199766"/>
            <a:chOff x="8864683" y="1723191"/>
            <a:chExt cx="883644" cy="199766"/>
          </a:xfrm>
        </p:grpSpPr>
        <p:sp>
          <p:nvSpPr>
            <p:cNvPr id="2062" name="Star: 5 Points 2061">
              <a:extLst>
                <a:ext uri="{FF2B5EF4-FFF2-40B4-BE49-F238E27FC236}">
                  <a16:creationId xmlns:a16="http://schemas.microsoft.com/office/drawing/2014/main" id="{B2386A71-E789-9C64-574D-9E6FAD3012EC}"/>
                </a:ext>
              </a:extLst>
            </p:cNvPr>
            <p:cNvSpPr/>
            <p:nvPr/>
          </p:nvSpPr>
          <p:spPr>
            <a:xfrm>
              <a:off x="8864683"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3" name="Star: 5 Points 2062">
              <a:extLst>
                <a:ext uri="{FF2B5EF4-FFF2-40B4-BE49-F238E27FC236}">
                  <a16:creationId xmlns:a16="http://schemas.microsoft.com/office/drawing/2014/main" id="{A86F57C5-B57F-EBC1-9C88-09F65BA1E219}"/>
                </a:ext>
              </a:extLst>
            </p:cNvPr>
            <p:cNvSpPr/>
            <p:nvPr/>
          </p:nvSpPr>
          <p:spPr>
            <a:xfrm>
              <a:off x="9097946"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64" name="Star: 5 Points 2063">
              <a:extLst>
                <a:ext uri="{FF2B5EF4-FFF2-40B4-BE49-F238E27FC236}">
                  <a16:creationId xmlns:a16="http://schemas.microsoft.com/office/drawing/2014/main" id="{00026EF6-9CEC-DBD8-5CA3-6355BCF025E5}"/>
                </a:ext>
              </a:extLst>
            </p:cNvPr>
            <p:cNvSpPr/>
            <p:nvPr/>
          </p:nvSpPr>
          <p:spPr>
            <a:xfrm>
              <a:off x="9552042" y="1723191"/>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6" name="Star: 5 Points 2065">
              <a:extLst>
                <a:ext uri="{FF2B5EF4-FFF2-40B4-BE49-F238E27FC236}">
                  <a16:creationId xmlns:a16="http://schemas.microsoft.com/office/drawing/2014/main" id="{97C7173A-86D6-B247-79F4-CCA5BBE2880C}"/>
                </a:ext>
              </a:extLst>
            </p:cNvPr>
            <p:cNvSpPr/>
            <p:nvPr/>
          </p:nvSpPr>
          <p:spPr>
            <a:xfrm>
              <a:off x="9320334"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68" name="Group 2067">
            <a:extLst>
              <a:ext uri="{FF2B5EF4-FFF2-40B4-BE49-F238E27FC236}">
                <a16:creationId xmlns:a16="http://schemas.microsoft.com/office/drawing/2014/main" id="{8E8FD509-DBDE-8B5D-AFED-A4EC4B8E5F58}"/>
              </a:ext>
            </a:extLst>
          </p:cNvPr>
          <p:cNvGrpSpPr/>
          <p:nvPr/>
        </p:nvGrpSpPr>
        <p:grpSpPr>
          <a:xfrm>
            <a:off x="8876178" y="2968275"/>
            <a:ext cx="883644" cy="199766"/>
            <a:chOff x="8864683" y="1723191"/>
            <a:chExt cx="883644" cy="199766"/>
          </a:xfrm>
        </p:grpSpPr>
        <p:sp>
          <p:nvSpPr>
            <p:cNvPr id="2069" name="Star: 5 Points 2068">
              <a:extLst>
                <a:ext uri="{FF2B5EF4-FFF2-40B4-BE49-F238E27FC236}">
                  <a16:creationId xmlns:a16="http://schemas.microsoft.com/office/drawing/2014/main" id="{A910B48E-0023-1346-B1C2-BF5A519B73D6}"/>
                </a:ext>
              </a:extLst>
            </p:cNvPr>
            <p:cNvSpPr/>
            <p:nvPr/>
          </p:nvSpPr>
          <p:spPr>
            <a:xfrm>
              <a:off x="8864683"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70" name="Star: 5 Points 2069">
              <a:extLst>
                <a:ext uri="{FF2B5EF4-FFF2-40B4-BE49-F238E27FC236}">
                  <a16:creationId xmlns:a16="http://schemas.microsoft.com/office/drawing/2014/main" id="{BBF365F9-2072-1705-A403-EF9ED6EE16A0}"/>
                </a:ext>
              </a:extLst>
            </p:cNvPr>
            <p:cNvSpPr/>
            <p:nvPr/>
          </p:nvSpPr>
          <p:spPr>
            <a:xfrm>
              <a:off x="9097946"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71" name="Star: 5 Points 2070">
              <a:extLst>
                <a:ext uri="{FF2B5EF4-FFF2-40B4-BE49-F238E27FC236}">
                  <a16:creationId xmlns:a16="http://schemas.microsoft.com/office/drawing/2014/main" id="{63577FEA-4D28-1F96-5C39-95D74D5B0E3D}"/>
                </a:ext>
              </a:extLst>
            </p:cNvPr>
            <p:cNvSpPr/>
            <p:nvPr/>
          </p:nvSpPr>
          <p:spPr>
            <a:xfrm>
              <a:off x="9552042" y="1723191"/>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72" name="Star: 5 Points 2071">
              <a:extLst>
                <a:ext uri="{FF2B5EF4-FFF2-40B4-BE49-F238E27FC236}">
                  <a16:creationId xmlns:a16="http://schemas.microsoft.com/office/drawing/2014/main" id="{4114F538-9664-58E0-4E37-4BC950D06EA7}"/>
                </a:ext>
              </a:extLst>
            </p:cNvPr>
            <p:cNvSpPr/>
            <p:nvPr/>
          </p:nvSpPr>
          <p:spPr>
            <a:xfrm>
              <a:off x="9320334"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73" name="Group 2072">
            <a:extLst>
              <a:ext uri="{FF2B5EF4-FFF2-40B4-BE49-F238E27FC236}">
                <a16:creationId xmlns:a16="http://schemas.microsoft.com/office/drawing/2014/main" id="{EA5401A3-E2FF-2678-A9E1-2A76AC21D735}"/>
              </a:ext>
            </a:extLst>
          </p:cNvPr>
          <p:cNvGrpSpPr/>
          <p:nvPr/>
        </p:nvGrpSpPr>
        <p:grpSpPr>
          <a:xfrm>
            <a:off x="8919332" y="4024379"/>
            <a:ext cx="651936" cy="196365"/>
            <a:chOff x="8864683" y="1726592"/>
            <a:chExt cx="651936" cy="196365"/>
          </a:xfrm>
        </p:grpSpPr>
        <p:sp>
          <p:nvSpPr>
            <p:cNvPr id="2074" name="Star: 5 Points 2073">
              <a:extLst>
                <a:ext uri="{FF2B5EF4-FFF2-40B4-BE49-F238E27FC236}">
                  <a16:creationId xmlns:a16="http://schemas.microsoft.com/office/drawing/2014/main" id="{8EF1982D-4BC0-0B14-0531-7A6C7310B411}"/>
                </a:ext>
              </a:extLst>
            </p:cNvPr>
            <p:cNvSpPr/>
            <p:nvPr/>
          </p:nvSpPr>
          <p:spPr>
            <a:xfrm>
              <a:off x="8864683"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75" name="Star: 5 Points 2074">
              <a:extLst>
                <a:ext uri="{FF2B5EF4-FFF2-40B4-BE49-F238E27FC236}">
                  <a16:creationId xmlns:a16="http://schemas.microsoft.com/office/drawing/2014/main" id="{E4AB6831-4627-E626-B055-5D7EAE72FCF9}"/>
                </a:ext>
              </a:extLst>
            </p:cNvPr>
            <p:cNvSpPr/>
            <p:nvPr/>
          </p:nvSpPr>
          <p:spPr>
            <a:xfrm>
              <a:off x="9097946"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77" name="Star: 5 Points 2076">
              <a:extLst>
                <a:ext uri="{FF2B5EF4-FFF2-40B4-BE49-F238E27FC236}">
                  <a16:creationId xmlns:a16="http://schemas.microsoft.com/office/drawing/2014/main" id="{EE7AA965-B679-EDC8-B8AE-6721FFEFD89E}"/>
                </a:ext>
              </a:extLst>
            </p:cNvPr>
            <p:cNvSpPr/>
            <p:nvPr/>
          </p:nvSpPr>
          <p:spPr>
            <a:xfrm>
              <a:off x="9320334"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78" name="Group 2077">
            <a:extLst>
              <a:ext uri="{FF2B5EF4-FFF2-40B4-BE49-F238E27FC236}">
                <a16:creationId xmlns:a16="http://schemas.microsoft.com/office/drawing/2014/main" id="{5B18AD5B-D0D9-7DBB-080A-5114AF9024E7}"/>
              </a:ext>
            </a:extLst>
          </p:cNvPr>
          <p:cNvGrpSpPr/>
          <p:nvPr/>
        </p:nvGrpSpPr>
        <p:grpSpPr>
          <a:xfrm>
            <a:off x="8919332" y="4933959"/>
            <a:ext cx="883644" cy="199766"/>
            <a:chOff x="8864683" y="1723191"/>
            <a:chExt cx="883644" cy="199766"/>
          </a:xfrm>
        </p:grpSpPr>
        <p:sp>
          <p:nvSpPr>
            <p:cNvPr id="2079" name="Star: 5 Points 2078">
              <a:extLst>
                <a:ext uri="{FF2B5EF4-FFF2-40B4-BE49-F238E27FC236}">
                  <a16:creationId xmlns:a16="http://schemas.microsoft.com/office/drawing/2014/main" id="{E0FAB9F3-E7A3-F958-564E-2101AC2D19B9}"/>
                </a:ext>
              </a:extLst>
            </p:cNvPr>
            <p:cNvSpPr/>
            <p:nvPr/>
          </p:nvSpPr>
          <p:spPr>
            <a:xfrm>
              <a:off x="8864683"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0" name="Star: 5 Points 2079">
              <a:extLst>
                <a:ext uri="{FF2B5EF4-FFF2-40B4-BE49-F238E27FC236}">
                  <a16:creationId xmlns:a16="http://schemas.microsoft.com/office/drawing/2014/main" id="{16E6C5C2-2BC8-7894-0E00-C7DCB2960B06}"/>
                </a:ext>
              </a:extLst>
            </p:cNvPr>
            <p:cNvSpPr/>
            <p:nvPr/>
          </p:nvSpPr>
          <p:spPr>
            <a:xfrm>
              <a:off x="9097946"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81" name="Star: 5 Points 2080">
              <a:extLst>
                <a:ext uri="{FF2B5EF4-FFF2-40B4-BE49-F238E27FC236}">
                  <a16:creationId xmlns:a16="http://schemas.microsoft.com/office/drawing/2014/main" id="{39DBC4AB-846E-ED3B-DE54-70BC12711FDD}"/>
                </a:ext>
              </a:extLst>
            </p:cNvPr>
            <p:cNvSpPr/>
            <p:nvPr/>
          </p:nvSpPr>
          <p:spPr>
            <a:xfrm>
              <a:off x="9552042" y="1723191"/>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2" name="Star: 5 Points 2081">
              <a:extLst>
                <a:ext uri="{FF2B5EF4-FFF2-40B4-BE49-F238E27FC236}">
                  <a16:creationId xmlns:a16="http://schemas.microsoft.com/office/drawing/2014/main" id="{17268285-8C56-61FF-3615-A6D71152E900}"/>
                </a:ext>
              </a:extLst>
            </p:cNvPr>
            <p:cNvSpPr/>
            <p:nvPr/>
          </p:nvSpPr>
          <p:spPr>
            <a:xfrm>
              <a:off x="9320334" y="1726592"/>
              <a:ext cx="196285" cy="19636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Rectangle 7">
            <a:extLst>
              <a:ext uri="{FF2B5EF4-FFF2-40B4-BE49-F238E27FC236}">
                <a16:creationId xmlns:a16="http://schemas.microsoft.com/office/drawing/2014/main" id="{3A17C18D-3462-B54B-5016-B67DE27103FB}"/>
              </a:ext>
            </a:extLst>
          </p:cNvPr>
          <p:cNvSpPr/>
          <p:nvPr/>
        </p:nvSpPr>
        <p:spPr>
          <a:xfrm>
            <a:off x="1436919" y="1084406"/>
            <a:ext cx="5878281" cy="4625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910648B-87A8-878F-1AFA-5E94FD6888DD}"/>
              </a:ext>
            </a:extLst>
          </p:cNvPr>
          <p:cNvSpPr/>
          <p:nvPr/>
        </p:nvSpPr>
        <p:spPr>
          <a:xfrm>
            <a:off x="1436919" y="1588068"/>
            <a:ext cx="5878280" cy="4666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0371F6A5-26AC-46C3-EF16-9E907FC5B515}"/>
              </a:ext>
            </a:extLst>
          </p:cNvPr>
          <p:cNvSpPr/>
          <p:nvPr/>
        </p:nvSpPr>
        <p:spPr>
          <a:xfrm>
            <a:off x="1436919" y="2082992"/>
            <a:ext cx="5878280" cy="2241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FB64FCE-BEC7-2678-9785-D639DB85D133}"/>
              </a:ext>
            </a:extLst>
          </p:cNvPr>
          <p:cNvSpPr/>
          <p:nvPr/>
        </p:nvSpPr>
        <p:spPr>
          <a:xfrm>
            <a:off x="1436919" y="2427055"/>
            <a:ext cx="5878280" cy="1174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34BCB892-D7DD-1E43-DEF9-E8DCE15DCB0C}"/>
              </a:ext>
            </a:extLst>
          </p:cNvPr>
          <p:cNvSpPr/>
          <p:nvPr/>
        </p:nvSpPr>
        <p:spPr>
          <a:xfrm>
            <a:off x="1436919" y="3644432"/>
            <a:ext cx="5878280" cy="7477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439F4B04-B1EA-BD7B-716D-CDD8F0E3BAEB}"/>
              </a:ext>
            </a:extLst>
          </p:cNvPr>
          <p:cNvSpPr/>
          <p:nvPr/>
        </p:nvSpPr>
        <p:spPr>
          <a:xfrm>
            <a:off x="1436919" y="4438919"/>
            <a:ext cx="5878280" cy="4212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F2F68FF1-C3B7-E43A-AA84-9EA47E2DDFA4}"/>
              </a:ext>
            </a:extLst>
          </p:cNvPr>
          <p:cNvSpPr/>
          <p:nvPr/>
        </p:nvSpPr>
        <p:spPr>
          <a:xfrm>
            <a:off x="1436919" y="5019869"/>
            <a:ext cx="5878280" cy="356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1921FEF3-99FD-210D-DF47-C70A05D70B76}"/>
              </a:ext>
            </a:extLst>
          </p:cNvPr>
          <p:cNvSpPr/>
          <p:nvPr/>
        </p:nvSpPr>
        <p:spPr>
          <a:xfrm>
            <a:off x="1436919" y="5566740"/>
            <a:ext cx="5878280" cy="356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id="{E335FD62-ABC8-C76E-1369-322955E184F4}"/>
              </a:ext>
            </a:extLst>
          </p:cNvPr>
          <p:cNvSpPr/>
          <p:nvPr/>
        </p:nvSpPr>
        <p:spPr>
          <a:xfrm>
            <a:off x="7609897" y="5376079"/>
            <a:ext cx="4547114" cy="259597"/>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Which Persona currently goes where and who is likely to switch?</a:t>
            </a:r>
          </a:p>
        </p:txBody>
      </p:sp>
      <p:cxnSp>
        <p:nvCxnSpPr>
          <p:cNvPr id="58" name="Straight Connector 57">
            <a:extLst>
              <a:ext uri="{FF2B5EF4-FFF2-40B4-BE49-F238E27FC236}">
                <a16:creationId xmlns:a16="http://schemas.microsoft.com/office/drawing/2014/main" id="{34AC8C42-781D-75E5-FF0B-052FC205000E}"/>
              </a:ext>
            </a:extLst>
          </p:cNvPr>
          <p:cNvCxnSpPr/>
          <p:nvPr/>
        </p:nvCxnSpPr>
        <p:spPr>
          <a:xfrm>
            <a:off x="7464487" y="5253135"/>
            <a:ext cx="4727513" cy="0"/>
          </a:xfrm>
          <a:prstGeom prst="line">
            <a:avLst/>
          </a:prstGeom>
          <a:ln>
            <a:solidFill>
              <a:srgbClr val="DD0F2D"/>
            </a:solidFill>
            <a:prstDash val="lgDash"/>
          </a:ln>
        </p:spPr>
        <p:style>
          <a:lnRef idx="1">
            <a:schemeClr val="accent1"/>
          </a:lnRef>
          <a:fillRef idx="0">
            <a:schemeClr val="accent1"/>
          </a:fillRef>
          <a:effectRef idx="0">
            <a:schemeClr val="accent1"/>
          </a:effectRef>
          <a:fontRef idx="minor">
            <a:schemeClr val="tx1"/>
          </a:fontRef>
        </p:style>
      </p:cxnSp>
      <p:sp>
        <p:nvSpPr>
          <p:cNvPr id="2055" name="TextBox 2054">
            <a:extLst>
              <a:ext uri="{FF2B5EF4-FFF2-40B4-BE49-F238E27FC236}">
                <a16:creationId xmlns:a16="http://schemas.microsoft.com/office/drawing/2014/main" id="{9D129667-D5EA-6DF1-930B-63EBAE4B6F3F}"/>
              </a:ext>
            </a:extLst>
          </p:cNvPr>
          <p:cNvSpPr txBox="1"/>
          <p:nvPr/>
        </p:nvSpPr>
        <p:spPr>
          <a:xfrm>
            <a:off x="7609897" y="5749535"/>
            <a:ext cx="2233122" cy="1015663"/>
          </a:xfrm>
          <a:prstGeom prst="rect">
            <a:avLst/>
          </a:prstGeom>
          <a:noFill/>
          <a:ln>
            <a:solidFill>
              <a:srgbClr val="DD0F2D"/>
            </a:solidFill>
          </a:ln>
        </p:spPr>
        <p:txBody>
          <a:bodyPr wrap="square" rtlCol="0">
            <a:spAutoFit/>
          </a:bodyPr>
          <a:lstStyle/>
          <a:p>
            <a:r>
              <a:rPr lang="en-IN" sz="1200" dirty="0"/>
              <a:t>All the customer personas discussed are most likely to visit Starbucks because of its availability and the close-to experience they are looking for.</a:t>
            </a:r>
          </a:p>
        </p:txBody>
      </p:sp>
      <p:sp>
        <p:nvSpPr>
          <p:cNvPr id="2057" name="TextBox 2056">
            <a:extLst>
              <a:ext uri="{FF2B5EF4-FFF2-40B4-BE49-F238E27FC236}">
                <a16:creationId xmlns:a16="http://schemas.microsoft.com/office/drawing/2014/main" id="{E4CF88C1-B03E-649F-A394-BDC1D7B8268A}"/>
              </a:ext>
            </a:extLst>
          </p:cNvPr>
          <p:cNvSpPr txBox="1"/>
          <p:nvPr/>
        </p:nvSpPr>
        <p:spPr>
          <a:xfrm>
            <a:off x="9923889" y="5749535"/>
            <a:ext cx="2233122" cy="1015663"/>
          </a:xfrm>
          <a:prstGeom prst="rect">
            <a:avLst/>
          </a:prstGeom>
          <a:noFill/>
          <a:ln>
            <a:solidFill>
              <a:srgbClr val="DD0F2D"/>
            </a:solidFill>
          </a:ln>
        </p:spPr>
        <p:txBody>
          <a:bodyPr wrap="square" rtlCol="0">
            <a:spAutoFit/>
          </a:bodyPr>
          <a:lstStyle/>
          <a:p>
            <a:r>
              <a:rPr lang="en-IN" sz="1200" b="1" dirty="0"/>
              <a:t>Persona 1, Persona 3 and Persona 4</a:t>
            </a:r>
            <a:r>
              <a:rPr lang="en-IN" sz="1200" dirty="0"/>
              <a:t> are most likely to switch to other options, if provided a silent and distraction free environment.</a:t>
            </a:r>
          </a:p>
        </p:txBody>
      </p:sp>
      <p:grpSp>
        <p:nvGrpSpPr>
          <p:cNvPr id="2083" name="Group 2082">
            <a:extLst>
              <a:ext uri="{FF2B5EF4-FFF2-40B4-BE49-F238E27FC236}">
                <a16:creationId xmlns:a16="http://schemas.microsoft.com/office/drawing/2014/main" id="{BD642E17-A925-F8F4-3B63-D8C95BC791F7}"/>
              </a:ext>
            </a:extLst>
          </p:cNvPr>
          <p:cNvGrpSpPr/>
          <p:nvPr/>
        </p:nvGrpSpPr>
        <p:grpSpPr>
          <a:xfrm>
            <a:off x="0" y="-3634"/>
            <a:ext cx="12192000" cy="539114"/>
            <a:chOff x="0" y="-3634"/>
            <a:chExt cx="12192000" cy="539114"/>
          </a:xfrm>
        </p:grpSpPr>
        <p:sp>
          <p:nvSpPr>
            <p:cNvPr id="2084" name="Rectangle 2083">
              <a:extLst>
                <a:ext uri="{FF2B5EF4-FFF2-40B4-BE49-F238E27FC236}">
                  <a16:creationId xmlns:a16="http://schemas.microsoft.com/office/drawing/2014/main" id="{B2034943-13D4-D905-D0BA-3136C064E7C9}"/>
                </a:ext>
              </a:extLst>
            </p:cNvPr>
            <p:cNvSpPr/>
            <p:nvPr/>
          </p:nvSpPr>
          <p:spPr>
            <a:xfrm>
              <a:off x="0" y="1"/>
              <a:ext cx="2438400" cy="535286"/>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CONSUMER PERSONA</a:t>
              </a:r>
            </a:p>
          </p:txBody>
        </p:sp>
        <p:sp>
          <p:nvSpPr>
            <p:cNvPr id="2085" name="Rectangle 2084">
              <a:extLst>
                <a:ext uri="{FF2B5EF4-FFF2-40B4-BE49-F238E27FC236}">
                  <a16:creationId xmlns:a16="http://schemas.microsoft.com/office/drawing/2014/main" id="{09CF8819-EED1-9588-8FB9-5BE377396797}"/>
                </a:ext>
              </a:extLst>
            </p:cNvPr>
            <p:cNvSpPr/>
            <p:nvPr/>
          </p:nvSpPr>
          <p:spPr>
            <a:xfrm>
              <a:off x="2438400" y="-1"/>
              <a:ext cx="2438400" cy="532463"/>
            </a:xfrm>
            <a:prstGeom prst="rect">
              <a:avLst/>
            </a:prstGeom>
            <a:solidFill>
              <a:srgbClr val="DD0F2D"/>
            </a:solidFill>
            <a:ln>
              <a:solidFill>
                <a:srgbClr val="DD0F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TIM HORTONS vs STARBUCKS</a:t>
              </a:r>
            </a:p>
          </p:txBody>
        </p:sp>
        <p:sp>
          <p:nvSpPr>
            <p:cNvPr id="2086" name="Rectangle 2085">
              <a:extLst>
                <a:ext uri="{FF2B5EF4-FFF2-40B4-BE49-F238E27FC236}">
                  <a16:creationId xmlns:a16="http://schemas.microsoft.com/office/drawing/2014/main" id="{0BFC5D9C-257B-30F7-A291-412A0631389F}"/>
                </a:ext>
              </a:extLst>
            </p:cNvPr>
            <p:cNvSpPr/>
            <p:nvPr/>
          </p:nvSpPr>
          <p:spPr>
            <a:xfrm>
              <a:off x="4876800" y="-3634"/>
              <a:ext cx="2438400" cy="535479"/>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ACQUIRING CUSTOMERS</a:t>
              </a:r>
            </a:p>
          </p:txBody>
        </p:sp>
        <p:sp>
          <p:nvSpPr>
            <p:cNvPr id="2087" name="Rectangle 2086">
              <a:extLst>
                <a:ext uri="{FF2B5EF4-FFF2-40B4-BE49-F238E27FC236}">
                  <a16:creationId xmlns:a16="http://schemas.microsoft.com/office/drawing/2014/main" id="{C4CCD1DB-3737-4728-5BB9-81D5E030300F}"/>
                </a:ext>
              </a:extLst>
            </p:cNvPr>
            <p:cNvSpPr/>
            <p:nvPr/>
          </p:nvSpPr>
          <p:spPr>
            <a:xfrm>
              <a:off x="7315200" y="0"/>
              <a:ext cx="2438400" cy="532462"/>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MARKET ATTRACTIVENESS &amp; MARKETING MIX</a:t>
              </a:r>
            </a:p>
          </p:txBody>
        </p:sp>
        <p:sp>
          <p:nvSpPr>
            <p:cNvPr id="2088" name="Rectangle 2087">
              <a:extLst>
                <a:ext uri="{FF2B5EF4-FFF2-40B4-BE49-F238E27FC236}">
                  <a16:creationId xmlns:a16="http://schemas.microsoft.com/office/drawing/2014/main" id="{F6C38447-0322-46BF-812E-154989544E85}"/>
                </a:ext>
              </a:extLst>
            </p:cNvPr>
            <p:cNvSpPr/>
            <p:nvPr/>
          </p:nvSpPr>
          <p:spPr>
            <a:xfrm>
              <a:off x="9753600" y="1"/>
              <a:ext cx="2438400" cy="535479"/>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PROMOTION STRATEGY</a:t>
              </a:r>
            </a:p>
          </p:txBody>
        </p:sp>
      </p:grpSp>
    </p:spTree>
    <p:extLst>
      <p:ext uri="{BB962C8B-B14F-4D97-AF65-F5344CB8AC3E}">
        <p14:creationId xmlns:p14="http://schemas.microsoft.com/office/powerpoint/2010/main" val="62394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A26DF7A-3DC0-0E73-7B3C-F0F8B666FDD5}"/>
              </a:ext>
            </a:extLst>
          </p:cNvPr>
          <p:cNvCxnSpPr/>
          <p:nvPr/>
        </p:nvCxnSpPr>
        <p:spPr>
          <a:xfrm>
            <a:off x="3284375" y="1846189"/>
            <a:ext cx="0" cy="3426880"/>
          </a:xfrm>
          <a:prstGeom prst="straightConnector1">
            <a:avLst/>
          </a:prstGeom>
          <a:ln w="19050">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213DD3-FAB2-084F-58AE-475743A0CDDF}"/>
              </a:ext>
            </a:extLst>
          </p:cNvPr>
          <p:cNvCxnSpPr/>
          <p:nvPr/>
        </p:nvCxnSpPr>
        <p:spPr>
          <a:xfrm>
            <a:off x="1154837" y="3429000"/>
            <a:ext cx="4333723" cy="0"/>
          </a:xfrm>
          <a:prstGeom prst="straightConnector1">
            <a:avLst/>
          </a:prstGeom>
          <a:ln w="19050">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74EC55-9A7A-2BA1-BA15-E7A4BD2A6486}"/>
              </a:ext>
            </a:extLst>
          </p:cNvPr>
          <p:cNvSpPr/>
          <p:nvPr/>
        </p:nvSpPr>
        <p:spPr>
          <a:xfrm>
            <a:off x="1348271" y="680687"/>
            <a:ext cx="4366727" cy="3918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PERCEPTUAL MAP</a:t>
            </a:r>
          </a:p>
        </p:txBody>
      </p:sp>
      <p:sp>
        <p:nvSpPr>
          <p:cNvPr id="14" name="TextBox 13">
            <a:extLst>
              <a:ext uri="{FF2B5EF4-FFF2-40B4-BE49-F238E27FC236}">
                <a16:creationId xmlns:a16="http://schemas.microsoft.com/office/drawing/2014/main" id="{0C1D32CE-A684-8A7F-4C79-924E82E28A05}"/>
              </a:ext>
            </a:extLst>
          </p:cNvPr>
          <p:cNvSpPr txBox="1"/>
          <p:nvPr/>
        </p:nvSpPr>
        <p:spPr>
          <a:xfrm>
            <a:off x="5443810" y="3298018"/>
            <a:ext cx="1279849" cy="600164"/>
          </a:xfrm>
          <a:prstGeom prst="rect">
            <a:avLst/>
          </a:prstGeom>
          <a:noFill/>
        </p:spPr>
        <p:txBody>
          <a:bodyPr wrap="square" rtlCol="0">
            <a:spAutoFit/>
          </a:bodyPr>
          <a:lstStyle/>
          <a:p>
            <a:r>
              <a:rPr lang="en-IN" sz="1100" b="1" dirty="0"/>
              <a:t>Service Quality (High Involvement)</a:t>
            </a:r>
          </a:p>
        </p:txBody>
      </p:sp>
      <p:sp>
        <p:nvSpPr>
          <p:cNvPr id="15" name="TextBox 14">
            <a:extLst>
              <a:ext uri="{FF2B5EF4-FFF2-40B4-BE49-F238E27FC236}">
                <a16:creationId xmlns:a16="http://schemas.microsoft.com/office/drawing/2014/main" id="{B00C3860-6632-399F-2141-E2B0A921063D}"/>
              </a:ext>
            </a:extLst>
          </p:cNvPr>
          <p:cNvSpPr txBox="1"/>
          <p:nvPr/>
        </p:nvSpPr>
        <p:spPr>
          <a:xfrm>
            <a:off x="0" y="3298018"/>
            <a:ext cx="1297034" cy="430887"/>
          </a:xfrm>
          <a:prstGeom prst="rect">
            <a:avLst/>
          </a:prstGeom>
          <a:noFill/>
        </p:spPr>
        <p:txBody>
          <a:bodyPr wrap="square" rtlCol="0">
            <a:spAutoFit/>
          </a:bodyPr>
          <a:lstStyle/>
          <a:p>
            <a:r>
              <a:rPr lang="en-IN" sz="1100" b="1" dirty="0"/>
              <a:t>Service Quality (Low involvement)</a:t>
            </a:r>
          </a:p>
        </p:txBody>
      </p:sp>
      <p:sp>
        <p:nvSpPr>
          <p:cNvPr id="16" name="TextBox 15">
            <a:extLst>
              <a:ext uri="{FF2B5EF4-FFF2-40B4-BE49-F238E27FC236}">
                <a16:creationId xmlns:a16="http://schemas.microsoft.com/office/drawing/2014/main" id="{A57B2654-146F-C052-B19D-66262ED93435}"/>
              </a:ext>
            </a:extLst>
          </p:cNvPr>
          <p:cNvSpPr txBox="1"/>
          <p:nvPr/>
        </p:nvSpPr>
        <p:spPr>
          <a:xfrm>
            <a:off x="2870802" y="5244627"/>
            <a:ext cx="942387" cy="261610"/>
          </a:xfrm>
          <a:prstGeom prst="rect">
            <a:avLst/>
          </a:prstGeom>
          <a:noFill/>
        </p:spPr>
        <p:txBody>
          <a:bodyPr wrap="square" rtlCol="0">
            <a:spAutoFit/>
          </a:bodyPr>
          <a:lstStyle/>
          <a:p>
            <a:r>
              <a:rPr lang="en-IN" sz="1100" b="1" dirty="0"/>
              <a:t>Affordable</a:t>
            </a:r>
          </a:p>
        </p:txBody>
      </p:sp>
      <p:sp>
        <p:nvSpPr>
          <p:cNvPr id="17" name="TextBox 16">
            <a:extLst>
              <a:ext uri="{FF2B5EF4-FFF2-40B4-BE49-F238E27FC236}">
                <a16:creationId xmlns:a16="http://schemas.microsoft.com/office/drawing/2014/main" id="{94B6E31A-B077-6F66-E327-DDD1E6C6DF8C}"/>
              </a:ext>
            </a:extLst>
          </p:cNvPr>
          <p:cNvSpPr txBox="1"/>
          <p:nvPr/>
        </p:nvSpPr>
        <p:spPr>
          <a:xfrm>
            <a:off x="2908123" y="1605034"/>
            <a:ext cx="942387" cy="261610"/>
          </a:xfrm>
          <a:prstGeom prst="rect">
            <a:avLst/>
          </a:prstGeom>
          <a:noFill/>
        </p:spPr>
        <p:txBody>
          <a:bodyPr wrap="square" rtlCol="0">
            <a:spAutoFit/>
          </a:bodyPr>
          <a:lstStyle/>
          <a:p>
            <a:r>
              <a:rPr lang="en-IN" sz="1100" b="1" dirty="0"/>
              <a:t>Expensive</a:t>
            </a:r>
          </a:p>
        </p:txBody>
      </p:sp>
      <p:pic>
        <p:nvPicPr>
          <p:cNvPr id="3074" name="Picture 2" descr="Tim Hortons Png Logo - Free Transparent PNG Logos">
            <a:extLst>
              <a:ext uri="{FF2B5EF4-FFF2-40B4-BE49-F238E27FC236}">
                <a16:creationId xmlns:a16="http://schemas.microsoft.com/office/drawing/2014/main" id="{9DE7E809-DBBC-6D84-D9B3-CDC02F3424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09" t="21271" r="6608" b="19518"/>
          <a:stretch/>
        </p:blipFill>
        <p:spPr bwMode="auto">
          <a:xfrm>
            <a:off x="4002833" y="3583466"/>
            <a:ext cx="489069" cy="3321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afe Coffee Day Logo PNG - FREE Vector Design - Cdr, Ai, EPS, PNG, SVG">
            <a:extLst>
              <a:ext uri="{FF2B5EF4-FFF2-40B4-BE49-F238E27FC236}">
                <a16:creationId xmlns:a16="http://schemas.microsoft.com/office/drawing/2014/main" id="{E1D014E7-E891-B82F-74B2-9F36B9B27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010" y="2844635"/>
            <a:ext cx="311179" cy="45338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arista (company) - Wikipedia">
            <a:extLst>
              <a:ext uri="{FF2B5EF4-FFF2-40B4-BE49-F238E27FC236}">
                <a16:creationId xmlns:a16="http://schemas.microsoft.com/office/drawing/2014/main" id="{3E37C174-157E-03D4-658E-08E4F77641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738" y="2639361"/>
            <a:ext cx="410547" cy="4105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osta Coffee logo and symbol, meaning, history, PNG">
            <a:extLst>
              <a:ext uri="{FF2B5EF4-FFF2-40B4-BE49-F238E27FC236}">
                <a16:creationId xmlns:a16="http://schemas.microsoft.com/office/drawing/2014/main" id="{9C22AB00-EF9E-1F81-FA74-D08EC279A5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260" r="15968"/>
          <a:stretch/>
        </p:blipFill>
        <p:spPr bwMode="auto">
          <a:xfrm>
            <a:off x="3079101" y="2317858"/>
            <a:ext cx="410547" cy="38319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Logos | Starbucks Creative Expression">
            <a:extLst>
              <a:ext uri="{FF2B5EF4-FFF2-40B4-BE49-F238E27FC236}">
                <a16:creationId xmlns:a16="http://schemas.microsoft.com/office/drawing/2014/main" id="{5406067E-C52A-088C-801D-9E21FF3D83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4480" y="2010864"/>
            <a:ext cx="424639" cy="42463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A8842D99-7AA5-3054-BFD9-0DCB5489D9D4}"/>
              </a:ext>
            </a:extLst>
          </p:cNvPr>
          <p:cNvSpPr/>
          <p:nvPr/>
        </p:nvSpPr>
        <p:spPr>
          <a:xfrm>
            <a:off x="2360646" y="2211356"/>
            <a:ext cx="2438400" cy="2039774"/>
          </a:xfrm>
          <a:prstGeom prst="ellipse">
            <a:avLst/>
          </a:prstGeom>
          <a:noFill/>
          <a:ln w="19050">
            <a:solidFill>
              <a:srgbClr val="DD0F2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DE392B7C-F0A6-5B2E-49B9-4C6C0661AD7C}"/>
              </a:ext>
            </a:extLst>
          </p:cNvPr>
          <p:cNvSpPr txBox="1"/>
          <p:nvPr/>
        </p:nvSpPr>
        <p:spPr>
          <a:xfrm>
            <a:off x="4018463" y="4867600"/>
            <a:ext cx="2811543" cy="1015663"/>
          </a:xfrm>
          <a:prstGeom prst="rect">
            <a:avLst/>
          </a:prstGeom>
          <a:noFill/>
          <a:ln>
            <a:solidFill>
              <a:schemeClr val="tx1">
                <a:lumMod val="95000"/>
                <a:lumOff val="5000"/>
              </a:schemeClr>
            </a:solidFill>
          </a:ln>
        </p:spPr>
        <p:txBody>
          <a:bodyPr wrap="square" rtlCol="0">
            <a:spAutoFit/>
          </a:bodyPr>
          <a:lstStyle/>
          <a:p>
            <a:r>
              <a:rPr lang="en-IN" sz="1200" dirty="0"/>
              <a:t>The area of stiff competition among the coffee chain retailers. Other brands like Blue Tokai coffee Roasters and Third Wave Coffee are expected to be in this zone of competition.</a:t>
            </a:r>
          </a:p>
        </p:txBody>
      </p:sp>
      <p:cxnSp>
        <p:nvCxnSpPr>
          <p:cNvPr id="23" name="Straight Arrow Connector 22">
            <a:extLst>
              <a:ext uri="{FF2B5EF4-FFF2-40B4-BE49-F238E27FC236}">
                <a16:creationId xmlns:a16="http://schemas.microsoft.com/office/drawing/2014/main" id="{C74215EC-42CA-FED7-2896-3D5FF0D2A01A}"/>
              </a:ext>
            </a:extLst>
          </p:cNvPr>
          <p:cNvCxnSpPr>
            <a:stCxn id="21" idx="0"/>
          </p:cNvCxnSpPr>
          <p:nvPr/>
        </p:nvCxnSpPr>
        <p:spPr>
          <a:xfrm flipH="1" flipV="1">
            <a:off x="4142792" y="4142792"/>
            <a:ext cx="1281443" cy="724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682AE4-7BC9-CDA8-EB82-8A454648ABB1}"/>
              </a:ext>
            </a:extLst>
          </p:cNvPr>
          <p:cNvCxnSpPr>
            <a:cxnSpLocks/>
          </p:cNvCxnSpPr>
          <p:nvPr/>
        </p:nvCxnSpPr>
        <p:spPr>
          <a:xfrm>
            <a:off x="7063273" y="681135"/>
            <a:ext cx="0" cy="6092889"/>
          </a:xfrm>
          <a:prstGeom prst="line">
            <a:avLst/>
          </a:prstGeom>
          <a:ln w="12700">
            <a:solidFill>
              <a:srgbClr val="DD0F2D"/>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30B03E2-4F9F-2EFC-AC44-B5BF43F0A296}"/>
              </a:ext>
            </a:extLst>
          </p:cNvPr>
          <p:cNvSpPr txBox="1"/>
          <p:nvPr/>
        </p:nvSpPr>
        <p:spPr>
          <a:xfrm>
            <a:off x="74645" y="6176865"/>
            <a:ext cx="6913981" cy="646331"/>
          </a:xfrm>
          <a:prstGeom prst="rect">
            <a:avLst/>
          </a:prstGeom>
          <a:noFill/>
          <a:ln>
            <a:solidFill>
              <a:schemeClr val="tx1">
                <a:lumMod val="95000"/>
                <a:lumOff val="5000"/>
              </a:schemeClr>
            </a:solidFill>
          </a:ln>
        </p:spPr>
        <p:txBody>
          <a:bodyPr wrap="square" rtlCol="0">
            <a:spAutoFit/>
          </a:bodyPr>
          <a:lstStyle/>
          <a:p>
            <a:r>
              <a:rPr lang="en-IN" sz="1200" dirty="0"/>
              <a:t>Tim Hortons has earned good reputation in Canada and the United States. The service quality and the value pricing model of the brand has positioned it as a </a:t>
            </a:r>
            <a:r>
              <a:rPr lang="en-IN" sz="1200" dirty="0" err="1"/>
              <a:t>goto</a:t>
            </a:r>
            <a:r>
              <a:rPr lang="en-IN" sz="1200" dirty="0"/>
              <a:t> place for coffee amongst the Indians having Canadian acquaintances or have visited the store there.</a:t>
            </a:r>
          </a:p>
        </p:txBody>
      </p:sp>
      <p:sp>
        <p:nvSpPr>
          <p:cNvPr id="28" name="TextBox 27">
            <a:extLst>
              <a:ext uri="{FF2B5EF4-FFF2-40B4-BE49-F238E27FC236}">
                <a16:creationId xmlns:a16="http://schemas.microsoft.com/office/drawing/2014/main" id="{200188D7-4132-3DBE-2E1F-169C7783E529}"/>
              </a:ext>
            </a:extLst>
          </p:cNvPr>
          <p:cNvSpPr txBox="1"/>
          <p:nvPr/>
        </p:nvSpPr>
        <p:spPr>
          <a:xfrm>
            <a:off x="32659" y="1147894"/>
            <a:ext cx="6913978" cy="461665"/>
          </a:xfrm>
          <a:prstGeom prst="rect">
            <a:avLst/>
          </a:prstGeom>
          <a:noFill/>
          <a:ln>
            <a:solidFill>
              <a:schemeClr val="tx1">
                <a:lumMod val="95000"/>
                <a:lumOff val="5000"/>
              </a:schemeClr>
            </a:solidFill>
          </a:ln>
        </p:spPr>
        <p:txBody>
          <a:bodyPr wrap="square" rtlCol="0">
            <a:spAutoFit/>
          </a:bodyPr>
          <a:lstStyle/>
          <a:p>
            <a:pPr algn="ctr"/>
            <a:r>
              <a:rPr lang="en-IN" sz="1200" dirty="0"/>
              <a:t>Based on online reviews, customer testimonials and secondary research, the two factors with high preference are </a:t>
            </a:r>
            <a:r>
              <a:rPr lang="en-IN" sz="1200" b="1" dirty="0"/>
              <a:t>service quality </a:t>
            </a:r>
            <a:r>
              <a:rPr lang="en-IN" sz="1200" dirty="0"/>
              <a:t>and</a:t>
            </a:r>
            <a:r>
              <a:rPr lang="en-IN" sz="1200" b="1" dirty="0"/>
              <a:t> price(affordability)</a:t>
            </a:r>
            <a:r>
              <a:rPr lang="en-IN" sz="1200" dirty="0"/>
              <a:t>.</a:t>
            </a:r>
          </a:p>
        </p:txBody>
      </p:sp>
      <p:sp>
        <p:nvSpPr>
          <p:cNvPr id="29" name="Rectangle 28">
            <a:extLst>
              <a:ext uri="{FF2B5EF4-FFF2-40B4-BE49-F238E27FC236}">
                <a16:creationId xmlns:a16="http://schemas.microsoft.com/office/drawing/2014/main" id="{7B37CA8E-5413-2B28-5436-0874D7A11DAD}"/>
              </a:ext>
            </a:extLst>
          </p:cNvPr>
          <p:cNvSpPr/>
          <p:nvPr/>
        </p:nvSpPr>
        <p:spPr>
          <a:xfrm>
            <a:off x="7440212" y="675710"/>
            <a:ext cx="4366727" cy="3918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CUSTOMER ACQUISITION</a:t>
            </a:r>
          </a:p>
        </p:txBody>
      </p:sp>
      <p:sp>
        <p:nvSpPr>
          <p:cNvPr id="31" name="TextBox 30">
            <a:extLst>
              <a:ext uri="{FF2B5EF4-FFF2-40B4-BE49-F238E27FC236}">
                <a16:creationId xmlns:a16="http://schemas.microsoft.com/office/drawing/2014/main" id="{3314E721-03EA-EC51-F3FD-5B98500D0677}"/>
              </a:ext>
            </a:extLst>
          </p:cNvPr>
          <p:cNvSpPr txBox="1"/>
          <p:nvPr/>
        </p:nvSpPr>
        <p:spPr>
          <a:xfrm>
            <a:off x="7270058" y="1147894"/>
            <a:ext cx="2362201" cy="1754326"/>
          </a:xfrm>
          <a:prstGeom prst="rect">
            <a:avLst/>
          </a:prstGeom>
          <a:noFill/>
          <a:ln>
            <a:solidFill>
              <a:schemeClr val="tx1">
                <a:lumMod val="95000"/>
                <a:lumOff val="5000"/>
              </a:schemeClr>
            </a:solidFill>
          </a:ln>
        </p:spPr>
        <p:txBody>
          <a:bodyPr wrap="square" rtlCol="0">
            <a:spAutoFit/>
          </a:bodyPr>
          <a:lstStyle/>
          <a:p>
            <a:r>
              <a:rPr lang="en-IN" sz="1200" b="1" dirty="0"/>
              <a:t>College Students</a:t>
            </a:r>
          </a:p>
          <a:p>
            <a:pPr marL="171450" indent="-171450">
              <a:buFont typeface="Arial" panose="020B0604020202020204" pitchFamily="34" charset="0"/>
              <a:buChar char="•"/>
            </a:pPr>
            <a:r>
              <a:rPr lang="en-IN" sz="1200" dirty="0"/>
              <a:t>Use mobiles for everything</a:t>
            </a:r>
          </a:p>
          <a:p>
            <a:pPr marL="171450" indent="-171450">
              <a:buFont typeface="Arial" panose="020B0604020202020204" pitchFamily="34" charset="0"/>
              <a:buChar char="•"/>
            </a:pPr>
            <a:r>
              <a:rPr lang="en-IN" sz="1200" dirty="0"/>
              <a:t>Impulsive shopping</a:t>
            </a:r>
          </a:p>
          <a:p>
            <a:pPr marL="171450" indent="-171450">
              <a:buFont typeface="Arial" panose="020B0604020202020204" pitchFamily="34" charset="0"/>
              <a:buChar char="•"/>
            </a:pPr>
            <a:r>
              <a:rPr lang="en-IN" sz="1200" dirty="0"/>
              <a:t>Easily influenced by celebrities</a:t>
            </a:r>
          </a:p>
          <a:p>
            <a:pPr marL="171450" indent="-171450">
              <a:buFont typeface="Arial" panose="020B0604020202020204" pitchFamily="34" charset="0"/>
              <a:buChar char="•"/>
            </a:pPr>
            <a:r>
              <a:rPr lang="en-IN" sz="1200" dirty="0"/>
              <a:t>Perceives Starbucks as relaxing comforting place to socialize</a:t>
            </a:r>
          </a:p>
          <a:p>
            <a:pPr marL="171450" indent="-171450">
              <a:buFont typeface="Arial" panose="020B0604020202020204" pitchFamily="34" charset="0"/>
              <a:buChar char="•"/>
            </a:pPr>
            <a:r>
              <a:rPr lang="en-IN" sz="1200" dirty="0"/>
              <a:t>High association with Starbucks because of trendy image and consistency</a:t>
            </a:r>
          </a:p>
        </p:txBody>
      </p:sp>
      <p:sp>
        <p:nvSpPr>
          <p:cNvPr id="32" name="TextBox 31">
            <a:extLst>
              <a:ext uri="{FF2B5EF4-FFF2-40B4-BE49-F238E27FC236}">
                <a16:creationId xmlns:a16="http://schemas.microsoft.com/office/drawing/2014/main" id="{1598F945-3AA6-59E6-963C-DFB90EF3D09D}"/>
              </a:ext>
            </a:extLst>
          </p:cNvPr>
          <p:cNvSpPr txBox="1"/>
          <p:nvPr/>
        </p:nvSpPr>
        <p:spPr>
          <a:xfrm>
            <a:off x="9753600" y="1147894"/>
            <a:ext cx="2362201" cy="1754326"/>
          </a:xfrm>
          <a:prstGeom prst="rect">
            <a:avLst/>
          </a:prstGeom>
          <a:noFill/>
          <a:ln>
            <a:solidFill>
              <a:schemeClr val="tx1">
                <a:lumMod val="95000"/>
                <a:lumOff val="5000"/>
              </a:schemeClr>
            </a:solidFill>
          </a:ln>
        </p:spPr>
        <p:txBody>
          <a:bodyPr wrap="square" rtlCol="0">
            <a:spAutoFit/>
          </a:bodyPr>
          <a:lstStyle/>
          <a:p>
            <a:r>
              <a:rPr lang="en-IN" sz="1200" b="1" dirty="0"/>
              <a:t>Working Professionals/Family</a:t>
            </a:r>
          </a:p>
          <a:p>
            <a:pPr marL="171450" indent="-171450">
              <a:buFont typeface="Arial" panose="020B0604020202020204" pitchFamily="34" charset="0"/>
              <a:buChar char="•"/>
            </a:pPr>
            <a:r>
              <a:rPr lang="en-IN" sz="1200" dirty="0"/>
              <a:t>Fast paced healthy lifestyle</a:t>
            </a:r>
          </a:p>
          <a:p>
            <a:pPr marL="171450" indent="-171450">
              <a:buFont typeface="Arial" panose="020B0604020202020204" pitchFamily="34" charset="0"/>
              <a:buChar char="•"/>
            </a:pPr>
            <a:r>
              <a:rPr lang="en-IN" sz="1200" dirty="0"/>
              <a:t>Well educated and successful professionally</a:t>
            </a:r>
          </a:p>
          <a:p>
            <a:pPr marL="171450" indent="-171450">
              <a:buFont typeface="Arial" panose="020B0604020202020204" pitchFamily="34" charset="0"/>
              <a:buChar char="•"/>
            </a:pPr>
            <a:r>
              <a:rPr lang="en-IN" sz="1200" dirty="0"/>
              <a:t>Frequently visits Starbucks for meetings and office work</a:t>
            </a:r>
          </a:p>
          <a:p>
            <a:pPr marL="171450" indent="-171450">
              <a:buFont typeface="Arial" panose="020B0604020202020204" pitchFamily="34" charset="0"/>
              <a:buChar char="•"/>
            </a:pPr>
            <a:r>
              <a:rPr lang="en-IN" sz="1200" dirty="0"/>
              <a:t>High association with Starbucks because of image, experience and product</a:t>
            </a:r>
          </a:p>
        </p:txBody>
      </p:sp>
      <p:sp>
        <p:nvSpPr>
          <p:cNvPr id="33" name="TextBox 32">
            <a:extLst>
              <a:ext uri="{FF2B5EF4-FFF2-40B4-BE49-F238E27FC236}">
                <a16:creationId xmlns:a16="http://schemas.microsoft.com/office/drawing/2014/main" id="{32221C55-33B1-5AAA-0382-C50D4601D516}"/>
              </a:ext>
            </a:extLst>
          </p:cNvPr>
          <p:cNvSpPr txBox="1"/>
          <p:nvPr/>
        </p:nvSpPr>
        <p:spPr>
          <a:xfrm>
            <a:off x="9753599" y="3583465"/>
            <a:ext cx="2362201" cy="646331"/>
          </a:xfrm>
          <a:prstGeom prst="rect">
            <a:avLst/>
          </a:prstGeom>
          <a:noFill/>
          <a:ln>
            <a:solidFill>
              <a:schemeClr val="tx1">
                <a:lumMod val="95000"/>
                <a:lumOff val="5000"/>
              </a:schemeClr>
            </a:solidFill>
          </a:ln>
        </p:spPr>
        <p:txBody>
          <a:bodyPr wrap="square" rtlCol="0">
            <a:spAutoFit/>
          </a:bodyPr>
          <a:lstStyle/>
          <a:p>
            <a:r>
              <a:rPr lang="en-IN" sz="1200" dirty="0"/>
              <a:t>Many professionals are looking for silent atmosphere where they can work (rise of workcation)</a:t>
            </a:r>
          </a:p>
        </p:txBody>
      </p:sp>
      <p:sp>
        <p:nvSpPr>
          <p:cNvPr id="34" name="TextBox 33">
            <a:extLst>
              <a:ext uri="{FF2B5EF4-FFF2-40B4-BE49-F238E27FC236}">
                <a16:creationId xmlns:a16="http://schemas.microsoft.com/office/drawing/2014/main" id="{17D66B09-47E8-59BD-1BFF-B826EB39FE9A}"/>
              </a:ext>
            </a:extLst>
          </p:cNvPr>
          <p:cNvSpPr txBox="1"/>
          <p:nvPr/>
        </p:nvSpPr>
        <p:spPr>
          <a:xfrm>
            <a:off x="7270058" y="3583466"/>
            <a:ext cx="2362201" cy="646331"/>
          </a:xfrm>
          <a:prstGeom prst="rect">
            <a:avLst/>
          </a:prstGeom>
          <a:noFill/>
          <a:ln>
            <a:solidFill>
              <a:schemeClr val="tx1">
                <a:lumMod val="95000"/>
                <a:lumOff val="5000"/>
              </a:schemeClr>
            </a:solidFill>
          </a:ln>
        </p:spPr>
        <p:txBody>
          <a:bodyPr wrap="square" rtlCol="0">
            <a:spAutoFit/>
          </a:bodyPr>
          <a:lstStyle/>
          <a:p>
            <a:r>
              <a:rPr lang="en-IN" sz="1200" dirty="0"/>
              <a:t>Students might prefer a meeting place or library room or second working place with Wi-Fi</a:t>
            </a:r>
          </a:p>
        </p:txBody>
      </p:sp>
      <p:cxnSp>
        <p:nvCxnSpPr>
          <p:cNvPr id="36" name="Straight Arrow Connector 35">
            <a:extLst>
              <a:ext uri="{FF2B5EF4-FFF2-40B4-BE49-F238E27FC236}">
                <a16:creationId xmlns:a16="http://schemas.microsoft.com/office/drawing/2014/main" id="{67D0408F-D1D5-C204-A7C1-748D35AB60EE}"/>
              </a:ext>
            </a:extLst>
          </p:cNvPr>
          <p:cNvCxnSpPr>
            <a:stCxn id="31" idx="2"/>
            <a:endCxn id="34" idx="0"/>
          </p:cNvCxnSpPr>
          <p:nvPr/>
        </p:nvCxnSpPr>
        <p:spPr>
          <a:xfrm>
            <a:off x="8451159" y="2902220"/>
            <a:ext cx="0" cy="681246"/>
          </a:xfrm>
          <a:prstGeom prst="straightConnector1">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6F3894E-F629-164C-357A-CC289EB1D9EF}"/>
              </a:ext>
            </a:extLst>
          </p:cNvPr>
          <p:cNvCxnSpPr>
            <a:stCxn id="32" idx="2"/>
            <a:endCxn id="33" idx="0"/>
          </p:cNvCxnSpPr>
          <p:nvPr/>
        </p:nvCxnSpPr>
        <p:spPr>
          <a:xfrm flipH="1">
            <a:off x="10934700" y="2902220"/>
            <a:ext cx="1" cy="681245"/>
          </a:xfrm>
          <a:prstGeom prst="straightConnector1">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61F933E-DEF9-74A8-3483-BFD2D47CD00E}"/>
              </a:ext>
            </a:extLst>
          </p:cNvPr>
          <p:cNvSpPr/>
          <p:nvPr/>
        </p:nvSpPr>
        <p:spPr>
          <a:xfrm>
            <a:off x="7142585" y="4820945"/>
            <a:ext cx="4973215" cy="470191"/>
          </a:xfrm>
          <a:prstGeom prst="rect">
            <a:avLst/>
          </a:prstGeom>
          <a:solidFill>
            <a:srgbClr val="DD0F2D"/>
          </a:solidFill>
          <a:ln>
            <a:solidFill>
              <a:srgbClr val="DD0F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Positioning the brand as a meeting place with limited capacity (60seats) to keep the crowd less</a:t>
            </a:r>
          </a:p>
        </p:txBody>
      </p:sp>
      <p:cxnSp>
        <p:nvCxnSpPr>
          <p:cNvPr id="41" name="Connector: Elbow 40">
            <a:extLst>
              <a:ext uri="{FF2B5EF4-FFF2-40B4-BE49-F238E27FC236}">
                <a16:creationId xmlns:a16="http://schemas.microsoft.com/office/drawing/2014/main" id="{F037AA35-FCEF-320A-2D43-647EA3A782AC}"/>
              </a:ext>
            </a:extLst>
          </p:cNvPr>
          <p:cNvCxnSpPr>
            <a:cxnSpLocks/>
            <a:stCxn id="34" idx="2"/>
            <a:endCxn id="33" idx="2"/>
          </p:cNvCxnSpPr>
          <p:nvPr/>
        </p:nvCxnSpPr>
        <p:spPr>
          <a:xfrm rot="5400000" flipH="1" flipV="1">
            <a:off x="9692928" y="2988026"/>
            <a:ext cx="1" cy="2483541"/>
          </a:xfrm>
          <a:prstGeom prst="bentConnector3">
            <a:avLst>
              <a:gd name="adj1" fmla="val -228600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F916F08-3FDC-57C6-85EC-B0D57EAF972E}"/>
              </a:ext>
            </a:extLst>
          </p:cNvPr>
          <p:cNvCxnSpPr>
            <a:cxnSpLocks/>
          </p:cNvCxnSpPr>
          <p:nvPr/>
        </p:nvCxnSpPr>
        <p:spPr>
          <a:xfrm>
            <a:off x="9692929" y="4441373"/>
            <a:ext cx="0" cy="3545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1" name="Table 51">
            <a:extLst>
              <a:ext uri="{FF2B5EF4-FFF2-40B4-BE49-F238E27FC236}">
                <a16:creationId xmlns:a16="http://schemas.microsoft.com/office/drawing/2014/main" id="{96CF9C7C-E61D-82E8-C375-D0FC5945AE28}"/>
              </a:ext>
            </a:extLst>
          </p:cNvPr>
          <p:cNvGraphicFramePr>
            <a:graphicFrameLocks noGrp="1"/>
          </p:cNvGraphicFramePr>
          <p:nvPr>
            <p:extLst>
              <p:ext uri="{D42A27DB-BD31-4B8C-83A1-F6EECF244321}">
                <p14:modId xmlns:p14="http://schemas.microsoft.com/office/powerpoint/2010/main" val="75540429"/>
              </p:ext>
            </p:extLst>
          </p:nvPr>
        </p:nvGraphicFramePr>
        <p:xfrm>
          <a:off x="7142586" y="5418090"/>
          <a:ext cx="3373014" cy="1378604"/>
        </p:xfrm>
        <a:graphic>
          <a:graphicData uri="http://schemas.openxmlformats.org/drawingml/2006/table">
            <a:tbl>
              <a:tblPr firstRow="1" bandRow="1">
                <a:tableStyleId>{5940675A-B579-460E-94D1-54222C63F5DA}</a:tableStyleId>
              </a:tblPr>
              <a:tblGrid>
                <a:gridCol w="1040361">
                  <a:extLst>
                    <a:ext uri="{9D8B030D-6E8A-4147-A177-3AD203B41FA5}">
                      <a16:colId xmlns:a16="http://schemas.microsoft.com/office/drawing/2014/main" val="1817498764"/>
                    </a:ext>
                  </a:extLst>
                </a:gridCol>
                <a:gridCol w="2332653">
                  <a:extLst>
                    <a:ext uri="{9D8B030D-6E8A-4147-A177-3AD203B41FA5}">
                      <a16:colId xmlns:a16="http://schemas.microsoft.com/office/drawing/2014/main" val="524596635"/>
                    </a:ext>
                  </a:extLst>
                </a:gridCol>
              </a:tblGrid>
              <a:tr h="283684">
                <a:tc>
                  <a:txBody>
                    <a:bodyPr/>
                    <a:lstStyle/>
                    <a:p>
                      <a:r>
                        <a:rPr lang="en-IN" sz="1200" dirty="0"/>
                        <a:t>Positioning</a:t>
                      </a:r>
                    </a:p>
                  </a:txBody>
                  <a:tcPr/>
                </a:tc>
                <a:tc>
                  <a:txBody>
                    <a:bodyPr/>
                    <a:lstStyle/>
                    <a:p>
                      <a:r>
                        <a:rPr lang="en-IN" sz="1200" dirty="0"/>
                        <a:t>Meeting Place</a:t>
                      </a:r>
                    </a:p>
                  </a:txBody>
                  <a:tcPr/>
                </a:tc>
                <a:extLst>
                  <a:ext uri="{0D108BD9-81ED-4DB2-BD59-A6C34878D82A}">
                    <a16:rowId xmlns:a16="http://schemas.microsoft.com/office/drawing/2014/main" val="543242691"/>
                  </a:ext>
                </a:extLst>
              </a:tr>
              <a:tr h="318860">
                <a:tc>
                  <a:txBody>
                    <a:bodyPr/>
                    <a:lstStyle/>
                    <a:p>
                      <a:r>
                        <a:rPr lang="en-IN" sz="1200" dirty="0"/>
                        <a:t>Concept</a:t>
                      </a:r>
                    </a:p>
                  </a:txBody>
                  <a:tcPr/>
                </a:tc>
                <a:tc>
                  <a:txBody>
                    <a:bodyPr/>
                    <a:lstStyle/>
                    <a:p>
                      <a:r>
                        <a:rPr lang="en-IN" sz="1200" dirty="0"/>
                        <a:t>Library &amp; Meeting Room</a:t>
                      </a:r>
                    </a:p>
                  </a:txBody>
                  <a:tcPr/>
                </a:tc>
                <a:extLst>
                  <a:ext uri="{0D108BD9-81ED-4DB2-BD59-A6C34878D82A}">
                    <a16:rowId xmlns:a16="http://schemas.microsoft.com/office/drawing/2014/main" val="3688252247"/>
                  </a:ext>
                </a:extLst>
              </a:tr>
              <a:tr h="318860">
                <a:tc>
                  <a:txBody>
                    <a:bodyPr/>
                    <a:lstStyle/>
                    <a:p>
                      <a:r>
                        <a:rPr lang="en-IN" sz="1200" dirty="0"/>
                        <a:t>Strategy</a:t>
                      </a:r>
                    </a:p>
                  </a:txBody>
                  <a:tcPr/>
                </a:tc>
                <a:tc>
                  <a:txBody>
                    <a:bodyPr/>
                    <a:lstStyle/>
                    <a:p>
                      <a:r>
                        <a:rPr lang="en-IN" sz="1200" dirty="0"/>
                        <a:t>Second Working Place &amp; Meeting Place</a:t>
                      </a:r>
                    </a:p>
                  </a:txBody>
                  <a:tcPr/>
                </a:tc>
                <a:extLst>
                  <a:ext uri="{0D108BD9-81ED-4DB2-BD59-A6C34878D82A}">
                    <a16:rowId xmlns:a16="http://schemas.microsoft.com/office/drawing/2014/main" val="2168338635"/>
                  </a:ext>
                </a:extLst>
              </a:tr>
              <a:tr h="318860">
                <a:tc>
                  <a:txBody>
                    <a:bodyPr/>
                    <a:lstStyle/>
                    <a:p>
                      <a:r>
                        <a:rPr lang="en-IN" sz="1200" dirty="0"/>
                        <a:t>Emotion</a:t>
                      </a:r>
                    </a:p>
                  </a:txBody>
                  <a:tcPr/>
                </a:tc>
                <a:tc>
                  <a:txBody>
                    <a:bodyPr/>
                    <a:lstStyle/>
                    <a:p>
                      <a:r>
                        <a:rPr lang="en-IN" sz="1200" dirty="0"/>
                        <a:t>Chilling place</a:t>
                      </a:r>
                    </a:p>
                  </a:txBody>
                  <a:tcPr/>
                </a:tc>
                <a:extLst>
                  <a:ext uri="{0D108BD9-81ED-4DB2-BD59-A6C34878D82A}">
                    <a16:rowId xmlns:a16="http://schemas.microsoft.com/office/drawing/2014/main" val="792163462"/>
                  </a:ext>
                </a:extLst>
              </a:tr>
            </a:tbl>
          </a:graphicData>
        </a:graphic>
      </p:graphicFrame>
      <p:pic>
        <p:nvPicPr>
          <p:cNvPr id="3084" name="Picture 12" descr="The Meeting Room Art Cafe : Ambience - Picture of The Meeting Room Art  Gallery, Si Phum - Tripadvisor">
            <a:extLst>
              <a:ext uri="{FF2B5EF4-FFF2-40B4-BE49-F238E27FC236}">
                <a16:creationId xmlns:a16="http://schemas.microsoft.com/office/drawing/2014/main" id="{6863C443-3DD8-0013-71B2-D703EB376D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7565" y="5418090"/>
            <a:ext cx="1488236" cy="137860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6511A351-7767-0C0F-8159-9AF3FDBFF214}"/>
              </a:ext>
            </a:extLst>
          </p:cNvPr>
          <p:cNvGrpSpPr/>
          <p:nvPr/>
        </p:nvGrpSpPr>
        <p:grpSpPr>
          <a:xfrm>
            <a:off x="0" y="-3634"/>
            <a:ext cx="12192000" cy="539114"/>
            <a:chOff x="0" y="-3634"/>
            <a:chExt cx="12192000" cy="539114"/>
          </a:xfrm>
        </p:grpSpPr>
        <p:sp>
          <p:nvSpPr>
            <p:cNvPr id="26" name="Rectangle 25">
              <a:extLst>
                <a:ext uri="{FF2B5EF4-FFF2-40B4-BE49-F238E27FC236}">
                  <a16:creationId xmlns:a16="http://schemas.microsoft.com/office/drawing/2014/main" id="{6E0CC529-623D-3B39-4F4A-122AB17DD187}"/>
                </a:ext>
              </a:extLst>
            </p:cNvPr>
            <p:cNvSpPr/>
            <p:nvPr/>
          </p:nvSpPr>
          <p:spPr>
            <a:xfrm>
              <a:off x="0" y="1"/>
              <a:ext cx="2438400" cy="535286"/>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CONSUMER PERSONA</a:t>
              </a:r>
            </a:p>
          </p:txBody>
        </p:sp>
        <p:sp>
          <p:nvSpPr>
            <p:cNvPr id="30" name="Rectangle 29">
              <a:extLst>
                <a:ext uri="{FF2B5EF4-FFF2-40B4-BE49-F238E27FC236}">
                  <a16:creationId xmlns:a16="http://schemas.microsoft.com/office/drawing/2014/main" id="{1FC3171A-B6C6-EB7A-5954-B7DC88D0ED2A}"/>
                </a:ext>
              </a:extLst>
            </p:cNvPr>
            <p:cNvSpPr/>
            <p:nvPr/>
          </p:nvSpPr>
          <p:spPr>
            <a:xfrm>
              <a:off x="2438400" y="-1"/>
              <a:ext cx="2438400" cy="532463"/>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TIM HORTONS vs STARBUCKS</a:t>
              </a:r>
            </a:p>
          </p:txBody>
        </p:sp>
        <p:sp>
          <p:nvSpPr>
            <p:cNvPr id="35" name="Rectangle 34">
              <a:extLst>
                <a:ext uri="{FF2B5EF4-FFF2-40B4-BE49-F238E27FC236}">
                  <a16:creationId xmlns:a16="http://schemas.microsoft.com/office/drawing/2014/main" id="{619A7A08-BA9A-C182-8206-AC8E34181753}"/>
                </a:ext>
              </a:extLst>
            </p:cNvPr>
            <p:cNvSpPr/>
            <p:nvPr/>
          </p:nvSpPr>
          <p:spPr>
            <a:xfrm>
              <a:off x="4876800" y="-3634"/>
              <a:ext cx="2438400" cy="535479"/>
            </a:xfrm>
            <a:prstGeom prst="rect">
              <a:avLst/>
            </a:prstGeom>
            <a:solidFill>
              <a:srgbClr val="DD0F2D"/>
            </a:solidFill>
            <a:ln>
              <a:solidFill>
                <a:srgbClr val="DD0F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ACQUIRING CUSTOMERS</a:t>
              </a:r>
            </a:p>
          </p:txBody>
        </p:sp>
        <p:sp>
          <p:nvSpPr>
            <p:cNvPr id="37" name="Rectangle 36">
              <a:extLst>
                <a:ext uri="{FF2B5EF4-FFF2-40B4-BE49-F238E27FC236}">
                  <a16:creationId xmlns:a16="http://schemas.microsoft.com/office/drawing/2014/main" id="{A25B79E8-C223-47F3-1B7E-B4402F16DE0B}"/>
                </a:ext>
              </a:extLst>
            </p:cNvPr>
            <p:cNvSpPr/>
            <p:nvPr/>
          </p:nvSpPr>
          <p:spPr>
            <a:xfrm>
              <a:off x="7315200" y="0"/>
              <a:ext cx="2438400" cy="532462"/>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MARKET ATTRACTIVENESS &amp; MARKETING MIX</a:t>
              </a:r>
            </a:p>
          </p:txBody>
        </p:sp>
        <p:sp>
          <p:nvSpPr>
            <p:cNvPr id="40" name="Rectangle 39">
              <a:extLst>
                <a:ext uri="{FF2B5EF4-FFF2-40B4-BE49-F238E27FC236}">
                  <a16:creationId xmlns:a16="http://schemas.microsoft.com/office/drawing/2014/main" id="{17C22D91-7A83-6392-9049-827A48323D00}"/>
                </a:ext>
              </a:extLst>
            </p:cNvPr>
            <p:cNvSpPr/>
            <p:nvPr/>
          </p:nvSpPr>
          <p:spPr>
            <a:xfrm>
              <a:off x="9753600" y="1"/>
              <a:ext cx="2438400" cy="535479"/>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PROMOTION STRATEGY</a:t>
              </a:r>
            </a:p>
          </p:txBody>
        </p:sp>
      </p:grpSp>
    </p:spTree>
    <p:extLst>
      <p:ext uri="{BB962C8B-B14F-4D97-AF65-F5344CB8AC3E}">
        <p14:creationId xmlns:p14="http://schemas.microsoft.com/office/powerpoint/2010/main" val="2726960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BE03E4-518F-63D4-D296-F09365492F8D}"/>
              </a:ext>
            </a:extLst>
          </p:cNvPr>
          <p:cNvSpPr/>
          <p:nvPr/>
        </p:nvSpPr>
        <p:spPr>
          <a:xfrm>
            <a:off x="0" y="643366"/>
            <a:ext cx="6095999" cy="293007"/>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MARKET ATTRACTIVENESS</a:t>
            </a:r>
          </a:p>
        </p:txBody>
      </p:sp>
      <p:sp>
        <p:nvSpPr>
          <p:cNvPr id="18" name="Rectangle 17">
            <a:extLst>
              <a:ext uri="{FF2B5EF4-FFF2-40B4-BE49-F238E27FC236}">
                <a16:creationId xmlns:a16="http://schemas.microsoft.com/office/drawing/2014/main" id="{9ACEC165-28FC-EA87-7B38-52C959EE50CF}"/>
              </a:ext>
            </a:extLst>
          </p:cNvPr>
          <p:cNvSpPr/>
          <p:nvPr/>
        </p:nvSpPr>
        <p:spPr>
          <a:xfrm>
            <a:off x="37322" y="997360"/>
            <a:ext cx="4301413" cy="4758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33333"/>
                </a:solidFill>
                <a:effectLst/>
              </a:rPr>
              <a:t>The market size of retail coffee in India is estimated at Rs 1700 crore in 2022</a:t>
            </a:r>
            <a:endParaRPr lang="en-IN" sz="1200" dirty="0"/>
          </a:p>
        </p:txBody>
      </p:sp>
      <p:sp>
        <p:nvSpPr>
          <p:cNvPr id="19" name="Rectangle 18">
            <a:extLst>
              <a:ext uri="{FF2B5EF4-FFF2-40B4-BE49-F238E27FC236}">
                <a16:creationId xmlns:a16="http://schemas.microsoft.com/office/drawing/2014/main" id="{0257E2BC-C834-2B00-3810-06BBE523F85F}"/>
              </a:ext>
            </a:extLst>
          </p:cNvPr>
          <p:cNvSpPr/>
          <p:nvPr/>
        </p:nvSpPr>
        <p:spPr>
          <a:xfrm>
            <a:off x="37322" y="1536393"/>
            <a:ext cx="4301413" cy="6618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33333"/>
                </a:solidFill>
                <a:effectLst/>
              </a:rPr>
              <a:t>The market is expected to grow at a fast pace of over 20% in the recent times. However, the Indian Coffee retail chain market is estimated to touch $850 million by 2025 </a:t>
            </a:r>
            <a:endParaRPr lang="en-IN" sz="1200" dirty="0"/>
          </a:p>
        </p:txBody>
      </p:sp>
      <p:sp>
        <p:nvSpPr>
          <p:cNvPr id="20" name="Rectangle 19">
            <a:extLst>
              <a:ext uri="{FF2B5EF4-FFF2-40B4-BE49-F238E27FC236}">
                <a16:creationId xmlns:a16="http://schemas.microsoft.com/office/drawing/2014/main" id="{719A1911-0E47-6420-CC2E-D7B339615722}"/>
              </a:ext>
            </a:extLst>
          </p:cNvPr>
          <p:cNvSpPr/>
          <p:nvPr/>
        </p:nvSpPr>
        <p:spPr>
          <a:xfrm>
            <a:off x="32655" y="2652585"/>
            <a:ext cx="4813043" cy="7624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IN" sz="1200" dirty="0">
                <a:solidFill>
                  <a:schemeClr val="tx1"/>
                </a:solidFill>
              </a:rPr>
              <a:t>Large amount of substitutes</a:t>
            </a:r>
          </a:p>
          <a:p>
            <a:pPr marL="171450" indent="-171450">
              <a:buFont typeface="Arial" panose="020B0604020202020204" pitchFamily="34" charset="0"/>
              <a:buChar char="•"/>
            </a:pPr>
            <a:r>
              <a:rPr lang="en-IN" sz="1200" dirty="0">
                <a:solidFill>
                  <a:schemeClr val="tx1"/>
                </a:solidFill>
              </a:rPr>
              <a:t>Supplier products are not differentiated from other supplier and are purchased all year round</a:t>
            </a:r>
          </a:p>
          <a:p>
            <a:pPr marL="171450" indent="-171450">
              <a:buFont typeface="Arial" panose="020B0604020202020204" pitchFamily="34" charset="0"/>
              <a:buChar char="•"/>
            </a:pPr>
            <a:r>
              <a:rPr lang="en-IN" sz="1200" dirty="0">
                <a:solidFill>
                  <a:schemeClr val="tx1"/>
                </a:solidFill>
              </a:rPr>
              <a:t>Supply is not limited</a:t>
            </a:r>
          </a:p>
        </p:txBody>
      </p:sp>
      <p:sp>
        <p:nvSpPr>
          <p:cNvPr id="21" name="Rectangle 20">
            <a:extLst>
              <a:ext uri="{FF2B5EF4-FFF2-40B4-BE49-F238E27FC236}">
                <a16:creationId xmlns:a16="http://schemas.microsoft.com/office/drawing/2014/main" id="{4668AD0B-D1BB-053C-698C-8AD33A53E914}"/>
              </a:ext>
            </a:extLst>
          </p:cNvPr>
          <p:cNvSpPr/>
          <p:nvPr/>
        </p:nvSpPr>
        <p:spPr>
          <a:xfrm>
            <a:off x="32655" y="3481813"/>
            <a:ext cx="4796715" cy="873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IN" sz="1200" dirty="0">
                <a:solidFill>
                  <a:schemeClr val="tx1"/>
                </a:solidFill>
              </a:rPr>
              <a:t>Product is undifferentiated but is offered at a lower price than key competitors</a:t>
            </a:r>
          </a:p>
          <a:p>
            <a:pPr marL="171450" indent="-171450">
              <a:buFont typeface="Arial" panose="020B0604020202020204" pitchFamily="34" charset="0"/>
              <a:buChar char="•"/>
            </a:pPr>
            <a:r>
              <a:rPr lang="en-IN" sz="1200" dirty="0">
                <a:solidFill>
                  <a:schemeClr val="tx1"/>
                </a:solidFill>
              </a:rPr>
              <a:t>Industry attracts customers majorly in middle and upper income groups</a:t>
            </a:r>
          </a:p>
          <a:p>
            <a:pPr marL="171450" indent="-171450">
              <a:buFont typeface="Arial" panose="020B0604020202020204" pitchFamily="34" charset="0"/>
              <a:buChar char="•"/>
            </a:pPr>
            <a:r>
              <a:rPr lang="en-IN" sz="1200" dirty="0">
                <a:solidFill>
                  <a:schemeClr val="tx1"/>
                </a:solidFill>
              </a:rPr>
              <a:t>Coffee and sandwiches can be home cooked</a:t>
            </a:r>
          </a:p>
        </p:txBody>
      </p:sp>
      <p:sp>
        <p:nvSpPr>
          <p:cNvPr id="24" name="Rectangle 23">
            <a:extLst>
              <a:ext uri="{FF2B5EF4-FFF2-40B4-BE49-F238E27FC236}">
                <a16:creationId xmlns:a16="http://schemas.microsoft.com/office/drawing/2014/main" id="{7A7575FF-6C96-7903-E382-9DD0B420819B}"/>
              </a:ext>
            </a:extLst>
          </p:cNvPr>
          <p:cNvSpPr/>
          <p:nvPr/>
        </p:nvSpPr>
        <p:spPr>
          <a:xfrm>
            <a:off x="32655" y="4429625"/>
            <a:ext cx="4796715" cy="7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IN" sz="1200" dirty="0">
                <a:solidFill>
                  <a:schemeClr val="tx1"/>
                </a:solidFill>
              </a:rPr>
              <a:t>Monopolistic market with few competitors</a:t>
            </a:r>
          </a:p>
          <a:p>
            <a:pPr marL="171450" indent="-171450">
              <a:buFont typeface="Arial" panose="020B0604020202020204" pitchFamily="34" charset="0"/>
              <a:buChar char="•"/>
            </a:pPr>
            <a:r>
              <a:rPr lang="en-IN" sz="1200" dirty="0">
                <a:solidFill>
                  <a:schemeClr val="tx1"/>
                </a:solidFill>
              </a:rPr>
              <a:t>Competitors in the QSR category</a:t>
            </a:r>
          </a:p>
          <a:p>
            <a:pPr marL="171450" indent="-171450">
              <a:buFont typeface="Arial" panose="020B0604020202020204" pitchFamily="34" charset="0"/>
              <a:buChar char="•"/>
            </a:pPr>
            <a:r>
              <a:rPr lang="en-IN" sz="1200" dirty="0">
                <a:solidFill>
                  <a:schemeClr val="tx1"/>
                </a:solidFill>
              </a:rPr>
              <a:t>Lack of product differentiation</a:t>
            </a:r>
          </a:p>
          <a:p>
            <a:pPr marL="171450" indent="-171450">
              <a:buFont typeface="Arial" panose="020B0604020202020204" pitchFamily="34" charset="0"/>
              <a:buChar char="•"/>
            </a:pPr>
            <a:r>
              <a:rPr lang="en-IN" sz="1200" dirty="0">
                <a:solidFill>
                  <a:schemeClr val="tx1"/>
                </a:solidFill>
              </a:rPr>
              <a:t>Red Ocean Market</a:t>
            </a:r>
          </a:p>
        </p:txBody>
      </p:sp>
      <p:sp>
        <p:nvSpPr>
          <p:cNvPr id="27" name="Rectangle 26">
            <a:extLst>
              <a:ext uri="{FF2B5EF4-FFF2-40B4-BE49-F238E27FC236}">
                <a16:creationId xmlns:a16="http://schemas.microsoft.com/office/drawing/2014/main" id="{D011BBD4-4E32-72DF-E578-752FBBBEE6C2}"/>
              </a:ext>
            </a:extLst>
          </p:cNvPr>
          <p:cNvSpPr/>
          <p:nvPr/>
        </p:nvSpPr>
        <p:spPr>
          <a:xfrm>
            <a:off x="32655" y="5313702"/>
            <a:ext cx="4796715" cy="34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IN" sz="1200" dirty="0">
                <a:solidFill>
                  <a:schemeClr val="tx1"/>
                </a:solidFill>
              </a:rPr>
              <a:t>Undifferentiated products</a:t>
            </a:r>
          </a:p>
          <a:p>
            <a:pPr marL="171450" indent="-171450">
              <a:buFont typeface="Arial" panose="020B0604020202020204" pitchFamily="34" charset="0"/>
              <a:buChar char="•"/>
            </a:pPr>
            <a:r>
              <a:rPr lang="en-IN" sz="1200" dirty="0">
                <a:solidFill>
                  <a:schemeClr val="tx1"/>
                </a:solidFill>
              </a:rPr>
              <a:t>Price sensitive</a:t>
            </a:r>
          </a:p>
        </p:txBody>
      </p:sp>
      <p:sp>
        <p:nvSpPr>
          <p:cNvPr id="28" name="Rectangle 27">
            <a:extLst>
              <a:ext uri="{FF2B5EF4-FFF2-40B4-BE49-F238E27FC236}">
                <a16:creationId xmlns:a16="http://schemas.microsoft.com/office/drawing/2014/main" id="{EEE3A934-E56E-F4B2-6BB6-6A3E644180C6}"/>
              </a:ext>
            </a:extLst>
          </p:cNvPr>
          <p:cNvSpPr/>
          <p:nvPr/>
        </p:nvSpPr>
        <p:spPr>
          <a:xfrm>
            <a:off x="32655" y="5745350"/>
            <a:ext cx="4796715" cy="651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IN" sz="1200" dirty="0">
                <a:solidFill>
                  <a:schemeClr val="tx1"/>
                </a:solidFill>
              </a:rPr>
              <a:t>Small economies of scale </a:t>
            </a:r>
          </a:p>
          <a:p>
            <a:pPr marL="171450" indent="-171450">
              <a:buFont typeface="Arial" panose="020B0604020202020204" pitchFamily="34" charset="0"/>
              <a:buChar char="•"/>
            </a:pPr>
            <a:r>
              <a:rPr lang="en-IN" sz="1200" dirty="0">
                <a:solidFill>
                  <a:schemeClr val="tx1"/>
                </a:solidFill>
              </a:rPr>
              <a:t>Undifferentiated products, products differ in pricing</a:t>
            </a:r>
          </a:p>
          <a:p>
            <a:pPr marL="171450" indent="-171450">
              <a:buFont typeface="Arial" panose="020B0604020202020204" pitchFamily="34" charset="0"/>
              <a:buChar char="•"/>
            </a:pPr>
            <a:r>
              <a:rPr lang="en-IN" sz="1200" dirty="0">
                <a:solidFill>
                  <a:schemeClr val="tx1"/>
                </a:solidFill>
              </a:rPr>
              <a:t>Large initial investment</a:t>
            </a:r>
          </a:p>
        </p:txBody>
      </p:sp>
      <p:sp>
        <p:nvSpPr>
          <p:cNvPr id="35" name="Rectangle 34">
            <a:extLst>
              <a:ext uri="{FF2B5EF4-FFF2-40B4-BE49-F238E27FC236}">
                <a16:creationId xmlns:a16="http://schemas.microsoft.com/office/drawing/2014/main" id="{1521F6B1-788A-7596-EF5A-70F5B3088825}"/>
              </a:ext>
            </a:extLst>
          </p:cNvPr>
          <p:cNvSpPr/>
          <p:nvPr/>
        </p:nvSpPr>
        <p:spPr>
          <a:xfrm>
            <a:off x="4829370" y="2652585"/>
            <a:ext cx="1266630" cy="773715"/>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Power of Suppliers:</a:t>
            </a:r>
          </a:p>
          <a:p>
            <a:pPr algn="ctr"/>
            <a:r>
              <a:rPr lang="en-IN" sz="1200" b="1" dirty="0"/>
              <a:t>Low</a:t>
            </a:r>
          </a:p>
        </p:txBody>
      </p:sp>
      <p:sp>
        <p:nvSpPr>
          <p:cNvPr id="36" name="Rectangle 35">
            <a:extLst>
              <a:ext uri="{FF2B5EF4-FFF2-40B4-BE49-F238E27FC236}">
                <a16:creationId xmlns:a16="http://schemas.microsoft.com/office/drawing/2014/main" id="{141D5B07-D65C-D877-C478-13F459EC9203}"/>
              </a:ext>
            </a:extLst>
          </p:cNvPr>
          <p:cNvSpPr/>
          <p:nvPr/>
        </p:nvSpPr>
        <p:spPr>
          <a:xfrm>
            <a:off x="4827035" y="3481813"/>
            <a:ext cx="1256523" cy="882859"/>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Power of Customer:</a:t>
            </a:r>
          </a:p>
          <a:p>
            <a:pPr algn="ctr"/>
            <a:r>
              <a:rPr lang="en-IN" sz="1200" b="1" dirty="0"/>
              <a:t>Low to Medium</a:t>
            </a:r>
          </a:p>
        </p:txBody>
      </p:sp>
      <p:sp>
        <p:nvSpPr>
          <p:cNvPr id="37" name="Rectangle 36">
            <a:extLst>
              <a:ext uri="{FF2B5EF4-FFF2-40B4-BE49-F238E27FC236}">
                <a16:creationId xmlns:a16="http://schemas.microsoft.com/office/drawing/2014/main" id="{6F6D0C7F-D99C-BF41-7719-8718F00E87F4}"/>
              </a:ext>
            </a:extLst>
          </p:cNvPr>
          <p:cNvSpPr/>
          <p:nvPr/>
        </p:nvSpPr>
        <p:spPr>
          <a:xfrm>
            <a:off x="4836367" y="4429625"/>
            <a:ext cx="1250302" cy="786182"/>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Existing Rivalry: </a:t>
            </a:r>
            <a:r>
              <a:rPr lang="en-IN" sz="1200" b="1" dirty="0"/>
              <a:t>High</a:t>
            </a:r>
          </a:p>
        </p:txBody>
      </p:sp>
      <p:sp>
        <p:nvSpPr>
          <p:cNvPr id="38" name="Rectangle 37">
            <a:extLst>
              <a:ext uri="{FF2B5EF4-FFF2-40B4-BE49-F238E27FC236}">
                <a16:creationId xmlns:a16="http://schemas.microsoft.com/office/drawing/2014/main" id="{73A5996D-20A5-C6E2-7DA3-1FD453B6CA8E}"/>
              </a:ext>
            </a:extLst>
          </p:cNvPr>
          <p:cNvSpPr/>
          <p:nvPr/>
        </p:nvSpPr>
        <p:spPr>
          <a:xfrm>
            <a:off x="4836367" y="5299785"/>
            <a:ext cx="1250302" cy="371279"/>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Power of Substitutes: </a:t>
            </a:r>
            <a:r>
              <a:rPr lang="en-IN" sz="1200" b="1" dirty="0"/>
              <a:t>High</a:t>
            </a:r>
          </a:p>
        </p:txBody>
      </p:sp>
      <p:sp>
        <p:nvSpPr>
          <p:cNvPr id="39" name="Rectangle 38">
            <a:extLst>
              <a:ext uri="{FF2B5EF4-FFF2-40B4-BE49-F238E27FC236}">
                <a16:creationId xmlns:a16="http://schemas.microsoft.com/office/drawing/2014/main" id="{282EC029-8EEC-2590-6155-4130E1C58869}"/>
              </a:ext>
            </a:extLst>
          </p:cNvPr>
          <p:cNvSpPr/>
          <p:nvPr/>
        </p:nvSpPr>
        <p:spPr>
          <a:xfrm>
            <a:off x="4839476" y="5745351"/>
            <a:ext cx="1250302" cy="666362"/>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Threat of new entrants: </a:t>
            </a:r>
            <a:r>
              <a:rPr lang="en-IN" sz="1200" b="1" dirty="0"/>
              <a:t>Low</a:t>
            </a:r>
          </a:p>
        </p:txBody>
      </p:sp>
      <p:sp>
        <p:nvSpPr>
          <p:cNvPr id="40" name="Rectangle 39">
            <a:extLst>
              <a:ext uri="{FF2B5EF4-FFF2-40B4-BE49-F238E27FC236}">
                <a16:creationId xmlns:a16="http://schemas.microsoft.com/office/drawing/2014/main" id="{78D630A9-FC1B-A560-3327-0F81FADB9485}"/>
              </a:ext>
            </a:extLst>
          </p:cNvPr>
          <p:cNvSpPr/>
          <p:nvPr/>
        </p:nvSpPr>
        <p:spPr>
          <a:xfrm>
            <a:off x="32654" y="2295327"/>
            <a:ext cx="6063345" cy="293007"/>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WHAT THE 5 FORCES SAY?</a:t>
            </a:r>
          </a:p>
        </p:txBody>
      </p:sp>
      <p:sp>
        <p:nvSpPr>
          <p:cNvPr id="41" name="TextBox 40">
            <a:extLst>
              <a:ext uri="{FF2B5EF4-FFF2-40B4-BE49-F238E27FC236}">
                <a16:creationId xmlns:a16="http://schemas.microsoft.com/office/drawing/2014/main" id="{A5FAA28D-D4F4-C638-56EC-4BD8E2761534}"/>
              </a:ext>
            </a:extLst>
          </p:cNvPr>
          <p:cNvSpPr txBox="1"/>
          <p:nvPr/>
        </p:nvSpPr>
        <p:spPr>
          <a:xfrm>
            <a:off x="4441371" y="997360"/>
            <a:ext cx="1654629" cy="1200329"/>
          </a:xfrm>
          <a:prstGeom prst="rect">
            <a:avLst/>
          </a:prstGeom>
          <a:noFill/>
          <a:ln>
            <a:solidFill>
              <a:schemeClr val="tx1"/>
            </a:solidFill>
          </a:ln>
        </p:spPr>
        <p:txBody>
          <a:bodyPr wrap="square" rtlCol="0">
            <a:spAutoFit/>
          </a:bodyPr>
          <a:lstStyle/>
          <a:p>
            <a:r>
              <a:rPr lang="en-IN" sz="1200" dirty="0"/>
              <a:t>Major players:</a:t>
            </a:r>
          </a:p>
          <a:p>
            <a:pPr marL="171450" indent="-171450">
              <a:buFont typeface="Arial" panose="020B0604020202020204" pitchFamily="34" charset="0"/>
              <a:buChar char="•"/>
            </a:pPr>
            <a:r>
              <a:rPr lang="en-IN" sz="1200" dirty="0"/>
              <a:t>Café Coffee Day</a:t>
            </a:r>
          </a:p>
          <a:p>
            <a:pPr marL="171450" indent="-171450">
              <a:buFont typeface="Arial" panose="020B0604020202020204" pitchFamily="34" charset="0"/>
              <a:buChar char="•"/>
            </a:pPr>
            <a:r>
              <a:rPr lang="en-IN" sz="1200" dirty="0"/>
              <a:t>Starbucks</a:t>
            </a:r>
          </a:p>
          <a:p>
            <a:pPr marL="171450" indent="-171450">
              <a:buFont typeface="Arial" panose="020B0604020202020204" pitchFamily="34" charset="0"/>
              <a:buChar char="•"/>
            </a:pPr>
            <a:r>
              <a:rPr lang="en-IN" sz="1200" dirty="0"/>
              <a:t>Barista</a:t>
            </a:r>
          </a:p>
          <a:p>
            <a:pPr marL="171450" indent="-171450">
              <a:buFont typeface="Arial" panose="020B0604020202020204" pitchFamily="34" charset="0"/>
              <a:buChar char="•"/>
            </a:pPr>
            <a:r>
              <a:rPr lang="en-IN" sz="1200" dirty="0"/>
              <a:t>Blue Tokai Coffee </a:t>
            </a:r>
          </a:p>
          <a:p>
            <a:pPr marL="171450" indent="-171450">
              <a:buFont typeface="Arial" panose="020B0604020202020204" pitchFamily="34" charset="0"/>
              <a:buChar char="•"/>
            </a:pPr>
            <a:r>
              <a:rPr lang="en-IN" sz="1200" dirty="0"/>
              <a:t>Third Wave Coffee</a:t>
            </a:r>
          </a:p>
        </p:txBody>
      </p:sp>
      <p:sp>
        <p:nvSpPr>
          <p:cNvPr id="42" name="Rectangle 41">
            <a:extLst>
              <a:ext uri="{FF2B5EF4-FFF2-40B4-BE49-F238E27FC236}">
                <a16:creationId xmlns:a16="http://schemas.microsoft.com/office/drawing/2014/main" id="{BA8CA9DA-DEE5-5B2F-F1E3-A4214EE7D988}"/>
              </a:ext>
            </a:extLst>
          </p:cNvPr>
          <p:cNvSpPr/>
          <p:nvPr/>
        </p:nvSpPr>
        <p:spPr>
          <a:xfrm>
            <a:off x="6310603" y="643364"/>
            <a:ext cx="5862735" cy="391885"/>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STRATEGIES TO BE IMPLEMENTED IN THE MARKETING MIX</a:t>
            </a:r>
          </a:p>
        </p:txBody>
      </p:sp>
      <p:sp>
        <p:nvSpPr>
          <p:cNvPr id="43" name="Rectangle 42">
            <a:extLst>
              <a:ext uri="{FF2B5EF4-FFF2-40B4-BE49-F238E27FC236}">
                <a16:creationId xmlns:a16="http://schemas.microsoft.com/office/drawing/2014/main" id="{0C06B7DF-1139-02C7-C939-EEF77EEBBA1A}"/>
              </a:ext>
            </a:extLst>
          </p:cNvPr>
          <p:cNvSpPr/>
          <p:nvPr/>
        </p:nvSpPr>
        <p:spPr>
          <a:xfrm>
            <a:off x="6310603" y="1109331"/>
            <a:ext cx="1639079" cy="3918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PRODUCT</a:t>
            </a:r>
          </a:p>
        </p:txBody>
      </p:sp>
      <p:sp>
        <p:nvSpPr>
          <p:cNvPr id="44" name="TextBox 43">
            <a:extLst>
              <a:ext uri="{FF2B5EF4-FFF2-40B4-BE49-F238E27FC236}">
                <a16:creationId xmlns:a16="http://schemas.microsoft.com/office/drawing/2014/main" id="{DD7BB702-EDA5-06EC-625B-C9A208FA3231}"/>
              </a:ext>
            </a:extLst>
          </p:cNvPr>
          <p:cNvSpPr txBox="1"/>
          <p:nvPr/>
        </p:nvSpPr>
        <p:spPr>
          <a:xfrm>
            <a:off x="7949682" y="1109331"/>
            <a:ext cx="4204996" cy="1754326"/>
          </a:xfrm>
          <a:prstGeom prst="rect">
            <a:avLst/>
          </a:prstGeom>
          <a:noFill/>
          <a:ln>
            <a:solidFill>
              <a:srgbClr val="DD0F2D"/>
            </a:solidFill>
            <a:prstDash val="dash"/>
          </a:ln>
        </p:spPr>
        <p:txBody>
          <a:bodyPr wrap="square" rtlCol="0">
            <a:spAutoFit/>
          </a:bodyPr>
          <a:lstStyle/>
          <a:p>
            <a:r>
              <a:rPr lang="en-IN" sz="1200" dirty="0"/>
              <a:t>Along with their current menu, Tim Hortons should add parathas as breakfast menu which currently sandwiches, wraps, etc. As the company looks for expansion in the Northern part of the country, introduction of parathas as “</a:t>
            </a:r>
            <a:r>
              <a:rPr lang="en-IN" sz="1200" b="1" dirty="0"/>
              <a:t>home-made fresh food</a:t>
            </a:r>
            <a:r>
              <a:rPr lang="en-IN" sz="1200" dirty="0"/>
              <a:t>”, will likely to attract the younger population as well as the working class. Another recommendation, is to introduce coffee sachets for catering to the online RTD market through ecommerce channels. This is to create a buzz among the customers about the product, pushing trial purchase.</a:t>
            </a:r>
          </a:p>
        </p:txBody>
      </p:sp>
      <p:pic>
        <p:nvPicPr>
          <p:cNvPr id="4098" name="Picture 2" descr="Top 5 Places To Try Best Parathas In Gurgaon | We Are Gurgaon">
            <a:extLst>
              <a:ext uri="{FF2B5EF4-FFF2-40B4-BE49-F238E27FC236}">
                <a16:creationId xmlns:a16="http://schemas.microsoft.com/office/drawing/2014/main" id="{98015684-F9EB-42CA-7008-93B84ED04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604" y="1600132"/>
            <a:ext cx="1639078" cy="1259887"/>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12C7D96C-C1A3-5492-58F9-9A30513601FC}"/>
              </a:ext>
            </a:extLst>
          </p:cNvPr>
          <p:cNvSpPr/>
          <p:nvPr/>
        </p:nvSpPr>
        <p:spPr>
          <a:xfrm>
            <a:off x="6310602" y="2964114"/>
            <a:ext cx="1639079" cy="3918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PRICE</a:t>
            </a:r>
          </a:p>
        </p:txBody>
      </p:sp>
      <p:sp>
        <p:nvSpPr>
          <p:cNvPr id="47" name="TextBox 46">
            <a:extLst>
              <a:ext uri="{FF2B5EF4-FFF2-40B4-BE49-F238E27FC236}">
                <a16:creationId xmlns:a16="http://schemas.microsoft.com/office/drawing/2014/main" id="{7F6A1EBE-D6ED-F910-C814-E540281A4CF4}"/>
              </a:ext>
            </a:extLst>
          </p:cNvPr>
          <p:cNvSpPr txBox="1"/>
          <p:nvPr/>
        </p:nvSpPr>
        <p:spPr>
          <a:xfrm>
            <a:off x="7949681" y="2962574"/>
            <a:ext cx="4204996" cy="1200329"/>
          </a:xfrm>
          <a:prstGeom prst="rect">
            <a:avLst/>
          </a:prstGeom>
          <a:noFill/>
          <a:ln>
            <a:solidFill>
              <a:srgbClr val="DD0F2D"/>
            </a:solidFill>
            <a:prstDash val="dash"/>
          </a:ln>
        </p:spPr>
        <p:txBody>
          <a:bodyPr wrap="square" rtlCol="0">
            <a:spAutoFit/>
          </a:bodyPr>
          <a:lstStyle/>
          <a:p>
            <a:r>
              <a:rPr lang="en-IN" sz="1200" dirty="0"/>
              <a:t>To keep in competitive position as in North America, the prices should be kept lower compared to competitors (40%-50% lower). Cost of making each paratha is less than 10. Combination of it with additional items, and keeping a </a:t>
            </a:r>
            <a:r>
              <a:rPr lang="en-IN" sz="1200" b="1" dirty="0"/>
              <a:t>value pricing model </a:t>
            </a:r>
            <a:r>
              <a:rPr lang="en-IN" sz="1200" dirty="0"/>
              <a:t>would give margins as well as repurchases. Hence, a cost leadership strategy is recommended. </a:t>
            </a:r>
          </a:p>
        </p:txBody>
      </p:sp>
      <p:pic>
        <p:nvPicPr>
          <p:cNvPr id="4102" name="Picture 6" descr="How to Shift From a Cost-Plus to a Value-Based Pricing Strategy |  Optimization Group">
            <a:extLst>
              <a:ext uri="{FF2B5EF4-FFF2-40B4-BE49-F238E27FC236}">
                <a16:creationId xmlns:a16="http://schemas.microsoft.com/office/drawing/2014/main" id="{AD547C2C-57DA-33DA-8349-676A34D15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602" y="3422352"/>
            <a:ext cx="1639079" cy="84310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E3A5834E-9A48-32AA-850A-63339216A3BB}"/>
              </a:ext>
            </a:extLst>
          </p:cNvPr>
          <p:cNvSpPr/>
          <p:nvPr/>
        </p:nvSpPr>
        <p:spPr>
          <a:xfrm>
            <a:off x="6310601" y="4536090"/>
            <a:ext cx="1639079" cy="3918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PLACE</a:t>
            </a:r>
          </a:p>
        </p:txBody>
      </p:sp>
      <p:sp>
        <p:nvSpPr>
          <p:cNvPr id="49" name="TextBox 48">
            <a:extLst>
              <a:ext uri="{FF2B5EF4-FFF2-40B4-BE49-F238E27FC236}">
                <a16:creationId xmlns:a16="http://schemas.microsoft.com/office/drawing/2014/main" id="{EC5E80AE-9ECE-08D1-51A7-F7401B14D315}"/>
              </a:ext>
            </a:extLst>
          </p:cNvPr>
          <p:cNvSpPr txBox="1"/>
          <p:nvPr/>
        </p:nvSpPr>
        <p:spPr>
          <a:xfrm>
            <a:off x="7949680" y="4539048"/>
            <a:ext cx="4204996" cy="2308324"/>
          </a:xfrm>
          <a:prstGeom prst="rect">
            <a:avLst/>
          </a:prstGeom>
          <a:noFill/>
          <a:ln>
            <a:solidFill>
              <a:srgbClr val="DD0F2D"/>
            </a:solidFill>
            <a:prstDash val="dash"/>
          </a:ln>
        </p:spPr>
        <p:txBody>
          <a:bodyPr wrap="square" rtlCol="0">
            <a:spAutoFit/>
          </a:bodyPr>
          <a:lstStyle/>
          <a:p>
            <a:r>
              <a:rPr lang="en-IN" sz="1200" dirty="0"/>
              <a:t>Being a mass segment brand, it should open its stores in proximity to shopping complexes, educational hubs and corporate parks for achieving high footfall. As it has started its operations in the Northern part of the country starting from Delhi, it should look further to expand in </a:t>
            </a:r>
            <a:r>
              <a:rPr lang="en-IN" sz="1200" b="1" dirty="0"/>
              <a:t>Tier-1 cities </a:t>
            </a:r>
            <a:r>
              <a:rPr lang="en-IN" sz="1200" dirty="0"/>
              <a:t>only. Delhi, Kolkata, Hyderabad, Bengaluru and Mumbai should be its high priority locations where the above criterions are fulfilled. Additionally, these stores should have a light mellow ambience giving a feeling of silent atmosphere. The look and design of the store should give an emotional arousal of a place similar to library or a second working place, suited for professionals. Airports can also be a potential place to attract commuters.</a:t>
            </a:r>
          </a:p>
        </p:txBody>
      </p:sp>
      <p:pic>
        <p:nvPicPr>
          <p:cNvPr id="2050" name="Picture 2" descr="IT Park Chandigarh - Rajiv Gandhi Technology Park">
            <a:extLst>
              <a:ext uri="{FF2B5EF4-FFF2-40B4-BE49-F238E27FC236}">
                <a16:creationId xmlns:a16="http://schemas.microsoft.com/office/drawing/2014/main" id="{EAC8A340-3BC0-FBF8-559D-2C3FE4DEE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601" y="4994350"/>
            <a:ext cx="1635970" cy="6956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are there 'education malls' in Ranchi? Inside the new Kotas of India |  Latest News India - Hindustan Times">
            <a:extLst>
              <a:ext uri="{FF2B5EF4-FFF2-40B4-BE49-F238E27FC236}">
                <a16:creationId xmlns:a16="http://schemas.microsoft.com/office/drawing/2014/main" id="{219E1FA0-5F25-2BC6-3EE2-52D679D22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601" y="5728081"/>
            <a:ext cx="1635971" cy="108866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D2F40AEB-A03E-74B4-A149-63C84024A97D}"/>
              </a:ext>
            </a:extLst>
          </p:cNvPr>
          <p:cNvGrpSpPr/>
          <p:nvPr/>
        </p:nvGrpSpPr>
        <p:grpSpPr>
          <a:xfrm>
            <a:off x="32654" y="6413295"/>
            <a:ext cx="6063345" cy="461665"/>
            <a:chOff x="32654" y="6413295"/>
            <a:chExt cx="6063345" cy="461665"/>
          </a:xfrm>
        </p:grpSpPr>
        <p:sp>
          <p:nvSpPr>
            <p:cNvPr id="15" name="TextBox 14">
              <a:extLst>
                <a:ext uri="{FF2B5EF4-FFF2-40B4-BE49-F238E27FC236}">
                  <a16:creationId xmlns:a16="http://schemas.microsoft.com/office/drawing/2014/main" id="{C195A9D7-D23B-28D3-C428-CFC9E2729ACD}"/>
                </a:ext>
              </a:extLst>
            </p:cNvPr>
            <p:cNvSpPr txBox="1"/>
            <p:nvPr/>
          </p:nvSpPr>
          <p:spPr>
            <a:xfrm>
              <a:off x="32654" y="6413295"/>
              <a:ext cx="6063345" cy="461665"/>
            </a:xfrm>
            <a:prstGeom prst="rect">
              <a:avLst/>
            </a:prstGeom>
            <a:noFill/>
          </p:spPr>
          <p:txBody>
            <a:bodyPr wrap="square" rtlCol="0">
              <a:spAutoFit/>
            </a:bodyPr>
            <a:lstStyle/>
            <a:p>
              <a:r>
                <a:rPr lang="en-IN" sz="1200" dirty="0"/>
                <a:t>With few players in the category, and major chunk of the market unaddressed, Tim Hortons has an opportunity to expand its dominating presence in India.</a:t>
              </a:r>
            </a:p>
          </p:txBody>
        </p:sp>
        <p:sp>
          <p:nvSpPr>
            <p:cNvPr id="16" name="Rectangle 15">
              <a:extLst>
                <a:ext uri="{FF2B5EF4-FFF2-40B4-BE49-F238E27FC236}">
                  <a16:creationId xmlns:a16="http://schemas.microsoft.com/office/drawing/2014/main" id="{96853361-7E80-2FEE-063A-ED50BE02DFAE}"/>
                </a:ext>
              </a:extLst>
            </p:cNvPr>
            <p:cNvSpPr/>
            <p:nvPr/>
          </p:nvSpPr>
          <p:spPr>
            <a:xfrm>
              <a:off x="32654" y="6456783"/>
              <a:ext cx="6050904" cy="359961"/>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DD6E6332-1CEA-36ED-7303-58980914A481}"/>
              </a:ext>
            </a:extLst>
          </p:cNvPr>
          <p:cNvGrpSpPr/>
          <p:nvPr/>
        </p:nvGrpSpPr>
        <p:grpSpPr>
          <a:xfrm>
            <a:off x="0" y="-3634"/>
            <a:ext cx="12192000" cy="539114"/>
            <a:chOff x="0" y="-3634"/>
            <a:chExt cx="12192000" cy="539114"/>
          </a:xfrm>
        </p:grpSpPr>
        <p:sp>
          <p:nvSpPr>
            <p:cNvPr id="23" name="Rectangle 22">
              <a:extLst>
                <a:ext uri="{FF2B5EF4-FFF2-40B4-BE49-F238E27FC236}">
                  <a16:creationId xmlns:a16="http://schemas.microsoft.com/office/drawing/2014/main" id="{43FCBF48-C139-0EC4-348D-6305B00165D5}"/>
                </a:ext>
              </a:extLst>
            </p:cNvPr>
            <p:cNvSpPr/>
            <p:nvPr/>
          </p:nvSpPr>
          <p:spPr>
            <a:xfrm>
              <a:off x="0" y="1"/>
              <a:ext cx="2438400" cy="535286"/>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CONSUMER PERSONA</a:t>
              </a:r>
            </a:p>
          </p:txBody>
        </p:sp>
        <p:sp>
          <p:nvSpPr>
            <p:cNvPr id="25" name="Rectangle 24">
              <a:extLst>
                <a:ext uri="{FF2B5EF4-FFF2-40B4-BE49-F238E27FC236}">
                  <a16:creationId xmlns:a16="http://schemas.microsoft.com/office/drawing/2014/main" id="{D1620304-C8CB-64CC-5ECD-8E30E257C637}"/>
                </a:ext>
              </a:extLst>
            </p:cNvPr>
            <p:cNvSpPr/>
            <p:nvPr/>
          </p:nvSpPr>
          <p:spPr>
            <a:xfrm>
              <a:off x="2438400" y="-1"/>
              <a:ext cx="2438400" cy="532463"/>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TIM HORTONS vs STARBUCKS</a:t>
              </a:r>
            </a:p>
          </p:txBody>
        </p:sp>
        <p:sp>
          <p:nvSpPr>
            <p:cNvPr id="26" name="Rectangle 25">
              <a:extLst>
                <a:ext uri="{FF2B5EF4-FFF2-40B4-BE49-F238E27FC236}">
                  <a16:creationId xmlns:a16="http://schemas.microsoft.com/office/drawing/2014/main" id="{8E1FBA05-25F2-CC7F-804C-25B5E2A3F404}"/>
                </a:ext>
              </a:extLst>
            </p:cNvPr>
            <p:cNvSpPr/>
            <p:nvPr/>
          </p:nvSpPr>
          <p:spPr>
            <a:xfrm>
              <a:off x="4876800" y="-3634"/>
              <a:ext cx="2438400" cy="535479"/>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ACQUIRING CUSTOMERS</a:t>
              </a:r>
            </a:p>
          </p:txBody>
        </p:sp>
        <p:sp>
          <p:nvSpPr>
            <p:cNvPr id="29" name="Rectangle 28">
              <a:extLst>
                <a:ext uri="{FF2B5EF4-FFF2-40B4-BE49-F238E27FC236}">
                  <a16:creationId xmlns:a16="http://schemas.microsoft.com/office/drawing/2014/main" id="{1B3C9078-4A15-6E28-E117-8F2C611733EF}"/>
                </a:ext>
              </a:extLst>
            </p:cNvPr>
            <p:cNvSpPr/>
            <p:nvPr/>
          </p:nvSpPr>
          <p:spPr>
            <a:xfrm>
              <a:off x="7315200" y="0"/>
              <a:ext cx="2438400" cy="532462"/>
            </a:xfrm>
            <a:prstGeom prst="rect">
              <a:avLst/>
            </a:prstGeom>
            <a:solidFill>
              <a:srgbClr val="DD0F2D"/>
            </a:solidFill>
            <a:ln>
              <a:solidFill>
                <a:srgbClr val="DD0F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MARKET ATTRACTIVENESS &amp; MARKETING MIX</a:t>
              </a:r>
            </a:p>
          </p:txBody>
        </p:sp>
        <p:sp>
          <p:nvSpPr>
            <p:cNvPr id="30" name="Rectangle 29">
              <a:extLst>
                <a:ext uri="{FF2B5EF4-FFF2-40B4-BE49-F238E27FC236}">
                  <a16:creationId xmlns:a16="http://schemas.microsoft.com/office/drawing/2014/main" id="{19BF2901-0174-033B-F47F-5FB16B9271B8}"/>
                </a:ext>
              </a:extLst>
            </p:cNvPr>
            <p:cNvSpPr/>
            <p:nvPr/>
          </p:nvSpPr>
          <p:spPr>
            <a:xfrm>
              <a:off x="9753600" y="1"/>
              <a:ext cx="2438400" cy="535479"/>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PROMOTION STRATEGY</a:t>
              </a:r>
            </a:p>
          </p:txBody>
        </p:sp>
      </p:grpSp>
    </p:spTree>
    <p:extLst>
      <p:ext uri="{BB962C8B-B14F-4D97-AF65-F5344CB8AC3E}">
        <p14:creationId xmlns:p14="http://schemas.microsoft.com/office/powerpoint/2010/main" val="1155752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2DB3C4-5B77-E486-A594-13AA618E34B8}"/>
              </a:ext>
            </a:extLst>
          </p:cNvPr>
          <p:cNvSpPr/>
          <p:nvPr/>
        </p:nvSpPr>
        <p:spPr>
          <a:xfrm>
            <a:off x="0" y="623320"/>
            <a:ext cx="1639079" cy="3918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PROMOTION</a:t>
            </a:r>
          </a:p>
        </p:txBody>
      </p:sp>
      <p:sp>
        <p:nvSpPr>
          <p:cNvPr id="12" name="TextBox 11">
            <a:extLst>
              <a:ext uri="{FF2B5EF4-FFF2-40B4-BE49-F238E27FC236}">
                <a16:creationId xmlns:a16="http://schemas.microsoft.com/office/drawing/2014/main" id="{28D9B10C-5B9C-A188-CDA7-5F6E007A1689}"/>
              </a:ext>
            </a:extLst>
          </p:cNvPr>
          <p:cNvSpPr txBox="1"/>
          <p:nvPr/>
        </p:nvSpPr>
        <p:spPr>
          <a:xfrm>
            <a:off x="1639079" y="623320"/>
            <a:ext cx="10444064" cy="461665"/>
          </a:xfrm>
          <a:prstGeom prst="rect">
            <a:avLst/>
          </a:prstGeom>
          <a:noFill/>
          <a:ln>
            <a:solidFill>
              <a:srgbClr val="DD0F2D"/>
            </a:solidFill>
          </a:ln>
        </p:spPr>
        <p:txBody>
          <a:bodyPr wrap="square">
            <a:spAutoFit/>
          </a:bodyPr>
          <a:lstStyle/>
          <a:p>
            <a:r>
              <a:rPr lang="en-US" sz="1200" dirty="0"/>
              <a:t>This plan will use an integrated mix of billboards, commercials, print media in newspapers, Instagram reels and posts. The promotion campaign will take place over a full year span, from Nov ‘22 to Oct ‘23 in order to increase awareness to the point where customers associate breakfast/brunch with Tim Hortons. (References beside)</a:t>
            </a:r>
            <a:endParaRPr lang="en-IN" sz="1200" dirty="0"/>
          </a:p>
        </p:txBody>
      </p:sp>
      <p:sp>
        <p:nvSpPr>
          <p:cNvPr id="13" name="Rectangle 12">
            <a:extLst>
              <a:ext uri="{FF2B5EF4-FFF2-40B4-BE49-F238E27FC236}">
                <a16:creationId xmlns:a16="http://schemas.microsoft.com/office/drawing/2014/main" id="{E3B63ED7-2CC0-875E-FA3B-520CF81D8984}"/>
              </a:ext>
            </a:extLst>
          </p:cNvPr>
          <p:cNvSpPr/>
          <p:nvPr/>
        </p:nvSpPr>
        <p:spPr>
          <a:xfrm>
            <a:off x="-1" y="1110689"/>
            <a:ext cx="1639079" cy="391885"/>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1. Billboard</a:t>
            </a:r>
          </a:p>
        </p:txBody>
      </p:sp>
      <p:pic>
        <p:nvPicPr>
          <p:cNvPr id="1026" name="Picture 2" descr="We don't want to be pigeonholed as a café or QSR, we are restaurant: Tim">
            <a:extLst>
              <a:ext uri="{FF2B5EF4-FFF2-40B4-BE49-F238E27FC236}">
                <a16:creationId xmlns:a16="http://schemas.microsoft.com/office/drawing/2014/main" id="{8AF4A2BD-3CE1-CECF-3F98-B0FFABFD2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493" y="1312222"/>
            <a:ext cx="1821066" cy="9207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C493534-64B2-AAD1-A6A7-393A0CCAF999}"/>
              </a:ext>
            </a:extLst>
          </p:cNvPr>
          <p:cNvSpPr/>
          <p:nvPr/>
        </p:nvSpPr>
        <p:spPr>
          <a:xfrm>
            <a:off x="-2" y="3153564"/>
            <a:ext cx="1639079" cy="391885"/>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2. Commercials</a:t>
            </a:r>
          </a:p>
        </p:txBody>
      </p:sp>
      <p:sp>
        <p:nvSpPr>
          <p:cNvPr id="17" name="Rectangle 16">
            <a:extLst>
              <a:ext uri="{FF2B5EF4-FFF2-40B4-BE49-F238E27FC236}">
                <a16:creationId xmlns:a16="http://schemas.microsoft.com/office/drawing/2014/main" id="{83876A82-B1C0-BBE3-4EC4-0485B4B1C11B}"/>
              </a:ext>
            </a:extLst>
          </p:cNvPr>
          <p:cNvSpPr/>
          <p:nvPr/>
        </p:nvSpPr>
        <p:spPr>
          <a:xfrm>
            <a:off x="6176867" y="1111968"/>
            <a:ext cx="1965649" cy="391885"/>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3. Print Advertisement</a:t>
            </a:r>
          </a:p>
        </p:txBody>
      </p:sp>
      <p:sp>
        <p:nvSpPr>
          <p:cNvPr id="18" name="Rectangle 17">
            <a:extLst>
              <a:ext uri="{FF2B5EF4-FFF2-40B4-BE49-F238E27FC236}">
                <a16:creationId xmlns:a16="http://schemas.microsoft.com/office/drawing/2014/main" id="{F00913A6-63F8-0166-27FA-0835BE528576}"/>
              </a:ext>
            </a:extLst>
          </p:cNvPr>
          <p:cNvSpPr/>
          <p:nvPr/>
        </p:nvSpPr>
        <p:spPr>
          <a:xfrm>
            <a:off x="6176866" y="3153564"/>
            <a:ext cx="1965649" cy="391885"/>
          </a:xfrm>
          <a:prstGeom prst="rect">
            <a:avLst/>
          </a:prstGeom>
          <a:solidFill>
            <a:srgbClr val="DD0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4. Instagram</a:t>
            </a:r>
          </a:p>
        </p:txBody>
      </p:sp>
      <p:sp>
        <p:nvSpPr>
          <p:cNvPr id="19" name="TextBox 18">
            <a:extLst>
              <a:ext uri="{FF2B5EF4-FFF2-40B4-BE49-F238E27FC236}">
                <a16:creationId xmlns:a16="http://schemas.microsoft.com/office/drawing/2014/main" id="{A9CA10BF-1F2E-7A24-F17F-737B7DF9B619}"/>
              </a:ext>
            </a:extLst>
          </p:cNvPr>
          <p:cNvSpPr txBox="1"/>
          <p:nvPr/>
        </p:nvSpPr>
        <p:spPr>
          <a:xfrm>
            <a:off x="27993" y="1528272"/>
            <a:ext cx="3669990" cy="1569660"/>
          </a:xfrm>
          <a:prstGeom prst="rect">
            <a:avLst/>
          </a:prstGeom>
          <a:noFill/>
          <a:ln>
            <a:solidFill>
              <a:srgbClr val="DD0F2D"/>
            </a:solidFill>
            <a:prstDash val="dash"/>
          </a:ln>
        </p:spPr>
        <p:txBody>
          <a:bodyPr wrap="square" rtlCol="0">
            <a:spAutoFit/>
          </a:bodyPr>
          <a:lstStyle/>
          <a:p>
            <a:r>
              <a:rPr lang="en-IN" sz="1200" b="1" dirty="0"/>
              <a:t>Objective:</a:t>
            </a:r>
            <a:r>
              <a:rPr lang="en-IN" sz="1200" dirty="0"/>
              <a:t> For maximum reach to the target audience which includes students and professionals, who have long day out.</a:t>
            </a:r>
          </a:p>
          <a:p>
            <a:r>
              <a:rPr lang="en-IN" sz="1200" b="1" dirty="0"/>
              <a:t>Place: </a:t>
            </a:r>
            <a:r>
              <a:rPr lang="en-IN" sz="1200" dirty="0"/>
              <a:t>In primary business district of the city, near traffic signals and highways connecting to the city where their stores are present.</a:t>
            </a:r>
          </a:p>
          <a:p>
            <a:r>
              <a:rPr lang="en-IN" sz="1200" b="1" dirty="0"/>
              <a:t>The ad: </a:t>
            </a:r>
            <a:r>
              <a:rPr lang="en-IN" sz="1200" dirty="0"/>
              <a:t>Coffee promotion, healthy place for breakfast/lunch and new introductions</a:t>
            </a:r>
          </a:p>
        </p:txBody>
      </p:sp>
      <p:pic>
        <p:nvPicPr>
          <p:cNvPr id="1030" name="Picture 6" descr="Restaurant Billboard Templates - 21+ Free &amp; Premium Download">
            <a:extLst>
              <a:ext uri="{FF2B5EF4-FFF2-40B4-BE49-F238E27FC236}">
                <a16:creationId xmlns:a16="http://schemas.microsoft.com/office/drawing/2014/main" id="{3ECBCC9E-979C-B78E-DF1B-AFC049C73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12" t="1878" r="13213"/>
          <a:stretch/>
        </p:blipFill>
        <p:spPr bwMode="auto">
          <a:xfrm>
            <a:off x="3853493" y="2272965"/>
            <a:ext cx="1821066" cy="91002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DF185D-C3A3-FAB1-450C-7C67330BDA03}"/>
              </a:ext>
            </a:extLst>
          </p:cNvPr>
          <p:cNvSpPr txBox="1"/>
          <p:nvPr/>
        </p:nvSpPr>
        <p:spPr>
          <a:xfrm>
            <a:off x="27992" y="3552568"/>
            <a:ext cx="3669991" cy="1754326"/>
          </a:xfrm>
          <a:prstGeom prst="rect">
            <a:avLst/>
          </a:prstGeom>
          <a:noFill/>
          <a:ln>
            <a:solidFill>
              <a:srgbClr val="DD0F2D"/>
            </a:solidFill>
            <a:prstDash val="dash"/>
          </a:ln>
        </p:spPr>
        <p:txBody>
          <a:bodyPr wrap="square" rtlCol="0">
            <a:spAutoFit/>
          </a:bodyPr>
          <a:lstStyle/>
          <a:p>
            <a:r>
              <a:rPr lang="en-IN" sz="1200" b="1" dirty="0"/>
              <a:t>Objective:</a:t>
            </a:r>
            <a:r>
              <a:rPr lang="en-IN" sz="1200" dirty="0"/>
              <a:t> In order to integrate other marketing endeavours, will attempt to attract the target audience, specifically Starbucks customers.</a:t>
            </a:r>
          </a:p>
          <a:p>
            <a:r>
              <a:rPr lang="en-IN" sz="1200" b="1" dirty="0"/>
              <a:t>Place:</a:t>
            </a:r>
            <a:r>
              <a:rPr lang="en-IN" sz="1200" dirty="0"/>
              <a:t> A national advertisement across major channels(big event media channels like Star Sports and Sports 18 hosting world cup telecast)</a:t>
            </a:r>
          </a:p>
          <a:p>
            <a:r>
              <a:rPr lang="en-IN" sz="1200" b="1" dirty="0"/>
              <a:t>The ad: </a:t>
            </a:r>
            <a:r>
              <a:rPr lang="en-IN" sz="1200" dirty="0"/>
              <a:t>A 30-sec commercial arousing emotions of having breakfast and working in a library-like environment, to attack the psychographic of individuals</a:t>
            </a:r>
          </a:p>
        </p:txBody>
      </p:sp>
      <p:pic>
        <p:nvPicPr>
          <p:cNvPr id="23" name="Picture 22">
            <a:extLst>
              <a:ext uri="{FF2B5EF4-FFF2-40B4-BE49-F238E27FC236}">
                <a16:creationId xmlns:a16="http://schemas.microsoft.com/office/drawing/2014/main" id="{9A7F811C-3EC3-1F2E-597F-675ED374D0FA}"/>
              </a:ext>
            </a:extLst>
          </p:cNvPr>
          <p:cNvPicPr>
            <a:picLocks noChangeAspect="1"/>
          </p:cNvPicPr>
          <p:nvPr/>
        </p:nvPicPr>
        <p:blipFill rotWithShape="1">
          <a:blip r:embed="rId4"/>
          <a:srcRect l="7882" t="17865" r="37372" b="32925"/>
          <a:stretch/>
        </p:blipFill>
        <p:spPr>
          <a:xfrm>
            <a:off x="3853493" y="3545187"/>
            <a:ext cx="1821066" cy="920772"/>
          </a:xfrm>
          <a:prstGeom prst="rect">
            <a:avLst/>
          </a:prstGeom>
        </p:spPr>
      </p:pic>
      <p:sp>
        <p:nvSpPr>
          <p:cNvPr id="25" name="TextBox 24">
            <a:extLst>
              <a:ext uri="{FF2B5EF4-FFF2-40B4-BE49-F238E27FC236}">
                <a16:creationId xmlns:a16="http://schemas.microsoft.com/office/drawing/2014/main" id="{28BAD1F3-95E3-1B6B-A481-7B35FB6B236C}"/>
              </a:ext>
            </a:extLst>
          </p:cNvPr>
          <p:cNvSpPr txBox="1"/>
          <p:nvPr/>
        </p:nvSpPr>
        <p:spPr>
          <a:xfrm>
            <a:off x="6176866" y="1528272"/>
            <a:ext cx="3669990" cy="1569660"/>
          </a:xfrm>
          <a:prstGeom prst="rect">
            <a:avLst/>
          </a:prstGeom>
          <a:noFill/>
          <a:ln>
            <a:solidFill>
              <a:srgbClr val="DD0F2D"/>
            </a:solidFill>
            <a:prstDash val="dash"/>
          </a:ln>
        </p:spPr>
        <p:txBody>
          <a:bodyPr wrap="square" rtlCol="0">
            <a:spAutoFit/>
          </a:bodyPr>
          <a:lstStyle/>
          <a:p>
            <a:r>
              <a:rPr lang="en-IN" sz="1200" b="1" dirty="0"/>
              <a:t>Objective: </a:t>
            </a:r>
            <a:r>
              <a:rPr lang="en-IN" sz="1200" dirty="0"/>
              <a:t>Communicating the universal uniform message, “Tim Hortons is every man and every woman”, to drive call to action</a:t>
            </a:r>
          </a:p>
          <a:p>
            <a:r>
              <a:rPr lang="en-IN" sz="1200" b="1" dirty="0"/>
              <a:t>Place: </a:t>
            </a:r>
            <a:r>
              <a:rPr lang="en-IN" sz="1200" dirty="0"/>
              <a:t>Times of India(mass), BusinessLine(working), and regional newspapers(mass); store openings advertisements to feature on the front page</a:t>
            </a:r>
            <a:endParaRPr lang="en-IN" sz="1200" b="1" dirty="0"/>
          </a:p>
          <a:p>
            <a:r>
              <a:rPr lang="en-IN" sz="1200" b="1" dirty="0"/>
              <a:t>The ad: </a:t>
            </a:r>
            <a:r>
              <a:rPr lang="en-IN" sz="1200" dirty="0"/>
              <a:t>Promotions of store opening, introduction of new items and price comparison to induce call to action </a:t>
            </a:r>
          </a:p>
        </p:txBody>
      </p:sp>
      <p:sp>
        <p:nvSpPr>
          <p:cNvPr id="26" name="TextBox 25">
            <a:extLst>
              <a:ext uri="{FF2B5EF4-FFF2-40B4-BE49-F238E27FC236}">
                <a16:creationId xmlns:a16="http://schemas.microsoft.com/office/drawing/2014/main" id="{31D18EEF-F093-2939-F5E3-2247F3FE41A4}"/>
              </a:ext>
            </a:extLst>
          </p:cNvPr>
          <p:cNvSpPr txBox="1"/>
          <p:nvPr/>
        </p:nvSpPr>
        <p:spPr>
          <a:xfrm>
            <a:off x="6176866" y="3552568"/>
            <a:ext cx="3669990" cy="1754326"/>
          </a:xfrm>
          <a:prstGeom prst="rect">
            <a:avLst/>
          </a:prstGeom>
          <a:noFill/>
          <a:ln>
            <a:solidFill>
              <a:srgbClr val="DD0F2D"/>
            </a:solidFill>
            <a:prstDash val="dash"/>
          </a:ln>
        </p:spPr>
        <p:txBody>
          <a:bodyPr wrap="square" rtlCol="0">
            <a:spAutoFit/>
          </a:bodyPr>
          <a:lstStyle/>
          <a:p>
            <a:r>
              <a:rPr lang="en-IN" sz="1200" b="1" dirty="0"/>
              <a:t>Objective: </a:t>
            </a:r>
            <a:r>
              <a:rPr lang="en-IN" sz="1200" dirty="0"/>
              <a:t>To drive engagement among the younger population and extend visibility </a:t>
            </a:r>
          </a:p>
          <a:p>
            <a:r>
              <a:rPr lang="en-IN" sz="1200" b="1" dirty="0"/>
              <a:t>Posts: </a:t>
            </a:r>
            <a:r>
              <a:rPr lang="en-IN" sz="1200" dirty="0"/>
              <a:t>Promotion of 100% arabica coffee beans, price comparison creatives, and through its official page</a:t>
            </a:r>
            <a:endParaRPr lang="en-IN" sz="1200" b="1" dirty="0"/>
          </a:p>
          <a:p>
            <a:r>
              <a:rPr lang="en-IN" sz="1200" b="1" dirty="0"/>
              <a:t>Reels: </a:t>
            </a:r>
            <a:r>
              <a:rPr lang="en-IN" sz="1200" dirty="0"/>
              <a:t>Through influencers to increase reach and promote it as recommended place for working and having breakfast to initiate trial purchase</a:t>
            </a:r>
            <a:endParaRPr lang="en-IN" sz="1200" b="1" dirty="0"/>
          </a:p>
          <a:p>
            <a:r>
              <a:rPr lang="en-IN" sz="1200" b="1" dirty="0"/>
              <a:t>Hashtags: </a:t>
            </a:r>
            <a:r>
              <a:rPr lang="en-IN" sz="1200" dirty="0"/>
              <a:t>#TheMorningCoffee, to drive engagement among the social media buffs</a:t>
            </a:r>
          </a:p>
        </p:txBody>
      </p:sp>
      <p:grpSp>
        <p:nvGrpSpPr>
          <p:cNvPr id="33" name="Group 32">
            <a:extLst>
              <a:ext uri="{FF2B5EF4-FFF2-40B4-BE49-F238E27FC236}">
                <a16:creationId xmlns:a16="http://schemas.microsoft.com/office/drawing/2014/main" id="{74557274-3B69-4FB9-3A72-24C91B5B1BEC}"/>
              </a:ext>
            </a:extLst>
          </p:cNvPr>
          <p:cNvGrpSpPr/>
          <p:nvPr/>
        </p:nvGrpSpPr>
        <p:grpSpPr>
          <a:xfrm>
            <a:off x="9899913" y="3629428"/>
            <a:ext cx="2292087" cy="1572759"/>
            <a:chOff x="9899913" y="3788054"/>
            <a:chExt cx="2292087" cy="1572759"/>
          </a:xfrm>
        </p:grpSpPr>
        <p:pic>
          <p:nvPicPr>
            <p:cNvPr id="1032" name="Picture 8" descr="Arabica Coffee Ads Design Vector Illustration Royalty Free SVG, Cliparts,  Vectors, And Stock Illustration. Image 95526007.">
              <a:extLst>
                <a:ext uri="{FF2B5EF4-FFF2-40B4-BE49-F238E27FC236}">
                  <a16:creationId xmlns:a16="http://schemas.microsoft.com/office/drawing/2014/main" id="{DAFBBB9F-ED2A-D756-6941-78A46C920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9913" y="3797209"/>
              <a:ext cx="940121" cy="6454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screenshot of a video game&#10;&#10;Description automatically generated with medium confidence">
              <a:extLst>
                <a:ext uri="{FF2B5EF4-FFF2-40B4-BE49-F238E27FC236}">
                  <a16:creationId xmlns:a16="http://schemas.microsoft.com/office/drawing/2014/main" id="{54EF675D-926E-7996-7F19-15484543F8C0}"/>
                </a:ext>
              </a:extLst>
            </p:cNvPr>
            <p:cNvPicPr>
              <a:picLocks noChangeAspect="1"/>
            </p:cNvPicPr>
            <p:nvPr/>
          </p:nvPicPr>
          <p:blipFill rotWithShape="1">
            <a:blip r:embed="rId6">
              <a:extLst>
                <a:ext uri="{28A0092B-C50C-407E-A947-70E740481C1C}">
                  <a14:useLocalDpi xmlns:a14="http://schemas.microsoft.com/office/drawing/2010/main" val="0"/>
                </a:ext>
              </a:extLst>
            </a:blip>
            <a:srcRect t="18876" b="37687"/>
            <a:stretch/>
          </p:blipFill>
          <p:spPr>
            <a:xfrm>
              <a:off x="9899914" y="4453357"/>
              <a:ext cx="940121" cy="907456"/>
            </a:xfrm>
            <a:prstGeom prst="rect">
              <a:avLst/>
            </a:prstGeom>
          </p:spPr>
        </p:pic>
        <p:pic>
          <p:nvPicPr>
            <p:cNvPr id="30" name="Picture 29" descr="A screenshot of a phone&#10;&#10;Description automatically generated with low confidence">
              <a:extLst>
                <a:ext uri="{FF2B5EF4-FFF2-40B4-BE49-F238E27FC236}">
                  <a16:creationId xmlns:a16="http://schemas.microsoft.com/office/drawing/2014/main" id="{C28B75CF-C01F-1427-613F-9B7BF207CA9D}"/>
                </a:ext>
              </a:extLst>
            </p:cNvPr>
            <p:cNvPicPr>
              <a:picLocks noChangeAspect="1"/>
            </p:cNvPicPr>
            <p:nvPr/>
          </p:nvPicPr>
          <p:blipFill rotWithShape="1">
            <a:blip r:embed="rId7">
              <a:extLst>
                <a:ext uri="{28A0092B-C50C-407E-A947-70E740481C1C}">
                  <a14:useLocalDpi xmlns:a14="http://schemas.microsoft.com/office/drawing/2010/main" val="0"/>
                </a:ext>
              </a:extLst>
            </a:blip>
            <a:srcRect t="18512" b="25801"/>
            <a:stretch/>
          </p:blipFill>
          <p:spPr>
            <a:xfrm>
              <a:off x="10874431" y="3788054"/>
              <a:ext cx="1270915" cy="1572759"/>
            </a:xfrm>
            <a:prstGeom prst="rect">
              <a:avLst/>
            </a:prstGeom>
          </p:spPr>
        </p:pic>
        <p:pic>
          <p:nvPicPr>
            <p:cNvPr id="31" name="Picture 2" descr="Tim Hortons Png Logo - Free Transparent PNG Logos">
              <a:extLst>
                <a:ext uri="{FF2B5EF4-FFF2-40B4-BE49-F238E27FC236}">
                  <a16:creationId xmlns:a16="http://schemas.microsoft.com/office/drawing/2014/main" id="{9D536ECA-93EE-9DDD-F2C6-133F56E8AD7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209" t="21271" r="6608" b="19518"/>
            <a:stretch/>
          </p:blipFill>
          <p:spPr bwMode="auto">
            <a:xfrm>
              <a:off x="10307161" y="5194850"/>
              <a:ext cx="197075" cy="1338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FF5E592-0ECA-9F91-16CA-D8B7EDE0BE03}"/>
                </a:ext>
              </a:extLst>
            </p:cNvPr>
            <p:cNvSpPr txBox="1"/>
            <p:nvPr/>
          </p:nvSpPr>
          <p:spPr>
            <a:xfrm>
              <a:off x="10886842" y="3957747"/>
              <a:ext cx="1305158" cy="253916"/>
            </a:xfrm>
            <a:prstGeom prst="rect">
              <a:avLst/>
            </a:prstGeom>
            <a:noFill/>
          </p:spPr>
          <p:txBody>
            <a:bodyPr wrap="square" rtlCol="0">
              <a:spAutoFit/>
            </a:bodyPr>
            <a:lstStyle/>
            <a:p>
              <a:pPr algn="ctr"/>
              <a:r>
                <a:rPr lang="en-IN" sz="1050" b="1" dirty="0">
                  <a:solidFill>
                    <a:schemeClr val="bg1"/>
                  </a:solidFill>
                  <a:latin typeface="Bahnschrift SemiCondensed" panose="020B0502040204020203" pitchFamily="34" charset="0"/>
                </a:rPr>
                <a:t>#TheMorningCoffee</a:t>
              </a:r>
            </a:p>
          </p:txBody>
        </p:sp>
      </p:grpSp>
      <p:pic>
        <p:nvPicPr>
          <p:cNvPr id="1034" name="Picture 10" descr="Tim Hortons Ad">
            <a:extLst>
              <a:ext uri="{FF2B5EF4-FFF2-40B4-BE49-F238E27FC236}">
                <a16:creationId xmlns:a16="http://schemas.microsoft.com/office/drawing/2014/main" id="{1FAAFC7D-AF78-4944-2ED6-2E54F9214D2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747" t="7092" r="13836" b="21900"/>
          <a:stretch/>
        </p:blipFill>
        <p:spPr bwMode="auto">
          <a:xfrm>
            <a:off x="11308702" y="1471522"/>
            <a:ext cx="774441" cy="7357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ice compare banner | Banner ad contest | 99designs">
            <a:extLst>
              <a:ext uri="{FF2B5EF4-FFF2-40B4-BE49-F238E27FC236}">
                <a16:creationId xmlns:a16="http://schemas.microsoft.com/office/drawing/2014/main" id="{CD65B3B7-3E16-A220-0E73-154D136E85C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039" b="11159"/>
          <a:stretch/>
        </p:blipFill>
        <p:spPr bwMode="auto">
          <a:xfrm>
            <a:off x="10013496" y="2254127"/>
            <a:ext cx="2069647" cy="89182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im Hortons Franchise In India 2022 Apply Online, Investment Cost Details">
            <a:extLst>
              <a:ext uri="{FF2B5EF4-FFF2-40B4-BE49-F238E27FC236}">
                <a16:creationId xmlns:a16="http://schemas.microsoft.com/office/drawing/2014/main" id="{0A8094AB-FDF2-A0DF-2DCA-F1A48F876F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37843" y="1478508"/>
            <a:ext cx="1196213" cy="735708"/>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45FAC83D-C432-4C7C-06D2-A22E919A3A45}"/>
              </a:ext>
            </a:extLst>
          </p:cNvPr>
          <p:cNvGrpSpPr/>
          <p:nvPr/>
        </p:nvGrpSpPr>
        <p:grpSpPr>
          <a:xfrm>
            <a:off x="170396" y="5387960"/>
            <a:ext cx="11638255" cy="997847"/>
            <a:chOff x="170396" y="5714544"/>
            <a:chExt cx="17332222" cy="997847"/>
          </a:xfrm>
        </p:grpSpPr>
        <p:graphicFrame>
          <p:nvGraphicFramePr>
            <p:cNvPr id="34" name="Google Shape;300;p22">
              <a:extLst>
                <a:ext uri="{FF2B5EF4-FFF2-40B4-BE49-F238E27FC236}">
                  <a16:creationId xmlns:a16="http://schemas.microsoft.com/office/drawing/2014/main" id="{CB1F5734-0CFF-5B95-B6F2-D129145A8BE8}"/>
                </a:ext>
              </a:extLst>
            </p:cNvPr>
            <p:cNvGraphicFramePr/>
            <p:nvPr>
              <p:extLst>
                <p:ext uri="{D42A27DB-BD31-4B8C-83A1-F6EECF244321}">
                  <p14:modId xmlns:p14="http://schemas.microsoft.com/office/powerpoint/2010/main" val="2081004443"/>
                </p:ext>
              </p:extLst>
            </p:nvPr>
          </p:nvGraphicFramePr>
          <p:xfrm>
            <a:off x="170835" y="5714544"/>
            <a:ext cx="17331783" cy="250451"/>
          </p:xfrm>
          <a:graphic>
            <a:graphicData uri="http://schemas.openxmlformats.org/drawingml/2006/table">
              <a:tbl>
                <a:tblPr>
                  <a:noFill/>
                </a:tblPr>
                <a:tblGrid>
                  <a:gridCol w="969830">
                    <a:extLst>
                      <a:ext uri="{9D8B030D-6E8A-4147-A177-3AD203B41FA5}">
                        <a16:colId xmlns:a16="http://schemas.microsoft.com/office/drawing/2014/main" val="20000"/>
                      </a:ext>
                    </a:extLst>
                  </a:gridCol>
                  <a:gridCol w="969830">
                    <a:extLst>
                      <a:ext uri="{9D8B030D-6E8A-4147-A177-3AD203B41FA5}">
                        <a16:colId xmlns:a16="http://schemas.microsoft.com/office/drawing/2014/main" val="20001"/>
                      </a:ext>
                    </a:extLst>
                  </a:gridCol>
                  <a:gridCol w="969830">
                    <a:extLst>
                      <a:ext uri="{9D8B030D-6E8A-4147-A177-3AD203B41FA5}">
                        <a16:colId xmlns:a16="http://schemas.microsoft.com/office/drawing/2014/main" val="20002"/>
                      </a:ext>
                    </a:extLst>
                  </a:gridCol>
                  <a:gridCol w="969830">
                    <a:extLst>
                      <a:ext uri="{9D8B030D-6E8A-4147-A177-3AD203B41FA5}">
                        <a16:colId xmlns:a16="http://schemas.microsoft.com/office/drawing/2014/main" val="20003"/>
                      </a:ext>
                    </a:extLst>
                  </a:gridCol>
                  <a:gridCol w="969830">
                    <a:extLst>
                      <a:ext uri="{9D8B030D-6E8A-4147-A177-3AD203B41FA5}">
                        <a16:colId xmlns:a16="http://schemas.microsoft.com/office/drawing/2014/main" val="20004"/>
                      </a:ext>
                    </a:extLst>
                  </a:gridCol>
                  <a:gridCol w="969830">
                    <a:extLst>
                      <a:ext uri="{9D8B030D-6E8A-4147-A177-3AD203B41FA5}">
                        <a16:colId xmlns:a16="http://schemas.microsoft.com/office/drawing/2014/main" val="20005"/>
                      </a:ext>
                    </a:extLst>
                  </a:gridCol>
                  <a:gridCol w="969830">
                    <a:extLst>
                      <a:ext uri="{9D8B030D-6E8A-4147-A177-3AD203B41FA5}">
                        <a16:colId xmlns:a16="http://schemas.microsoft.com/office/drawing/2014/main" val="20006"/>
                      </a:ext>
                    </a:extLst>
                  </a:gridCol>
                  <a:gridCol w="969830">
                    <a:extLst>
                      <a:ext uri="{9D8B030D-6E8A-4147-A177-3AD203B41FA5}">
                        <a16:colId xmlns:a16="http://schemas.microsoft.com/office/drawing/2014/main" val="20007"/>
                      </a:ext>
                    </a:extLst>
                  </a:gridCol>
                  <a:gridCol w="969830">
                    <a:extLst>
                      <a:ext uri="{9D8B030D-6E8A-4147-A177-3AD203B41FA5}">
                        <a16:colId xmlns:a16="http://schemas.microsoft.com/office/drawing/2014/main" val="20008"/>
                      </a:ext>
                    </a:extLst>
                  </a:gridCol>
                  <a:gridCol w="969830">
                    <a:extLst>
                      <a:ext uri="{9D8B030D-6E8A-4147-A177-3AD203B41FA5}">
                        <a16:colId xmlns:a16="http://schemas.microsoft.com/office/drawing/2014/main" val="20009"/>
                      </a:ext>
                    </a:extLst>
                  </a:gridCol>
                  <a:gridCol w="969830">
                    <a:extLst>
                      <a:ext uri="{9D8B030D-6E8A-4147-A177-3AD203B41FA5}">
                        <a16:colId xmlns:a16="http://schemas.microsoft.com/office/drawing/2014/main" val="20010"/>
                      </a:ext>
                    </a:extLst>
                  </a:gridCol>
                  <a:gridCol w="969830">
                    <a:extLst>
                      <a:ext uri="{9D8B030D-6E8A-4147-A177-3AD203B41FA5}">
                        <a16:colId xmlns:a16="http://schemas.microsoft.com/office/drawing/2014/main" val="20011"/>
                      </a:ext>
                    </a:extLst>
                  </a:gridCol>
                </a:tblGrid>
                <a:tr h="250451">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Nov</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Dec</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Jan</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Feb</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Mar</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Apr</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May</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Jun</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Jul</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Aug</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Sep</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800" b="1" dirty="0">
                            <a:solidFill>
                              <a:schemeClr val="lt1"/>
                            </a:solidFill>
                            <a:latin typeface="+mn-lt"/>
                            <a:ea typeface="Fira Sans Extra Condensed"/>
                            <a:cs typeface="Fira Sans Extra Condensed"/>
                            <a:sym typeface="Fira Sans Extra Condensed"/>
                          </a:rPr>
                          <a:t>Oct</a:t>
                        </a:r>
                        <a:endParaRPr sz="800" b="1" dirty="0">
                          <a:solidFill>
                            <a:schemeClr val="lt1"/>
                          </a:solidFill>
                          <a:latin typeface="+mn-lt"/>
                          <a:ea typeface="Fira Sans Extra Condensed"/>
                          <a:cs typeface="Fira Sans Extra Condensed"/>
                          <a:sym typeface="Fira Sans Extra Condensed"/>
                        </a:endParaRPr>
                      </a:p>
                    </a:txBody>
                    <a:tcPr marL="91428" marR="91428" marT="62250" marB="62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sp>
          <p:nvSpPr>
            <p:cNvPr id="35" name="Rectangle: Rounded Corners 34">
              <a:extLst>
                <a:ext uri="{FF2B5EF4-FFF2-40B4-BE49-F238E27FC236}">
                  <a16:creationId xmlns:a16="http://schemas.microsoft.com/office/drawing/2014/main" id="{7391C3B1-C6AC-38DA-7272-26BB59F21496}"/>
                </a:ext>
              </a:extLst>
            </p:cNvPr>
            <p:cNvSpPr/>
            <p:nvPr/>
          </p:nvSpPr>
          <p:spPr>
            <a:xfrm>
              <a:off x="170835" y="6027574"/>
              <a:ext cx="7207723" cy="1416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Print advertising</a:t>
              </a:r>
            </a:p>
          </p:txBody>
        </p:sp>
        <p:sp>
          <p:nvSpPr>
            <p:cNvPr id="36" name="Rectangle: Rounded Corners 35">
              <a:extLst>
                <a:ext uri="{FF2B5EF4-FFF2-40B4-BE49-F238E27FC236}">
                  <a16:creationId xmlns:a16="http://schemas.microsoft.com/office/drawing/2014/main" id="{A8548702-CCEA-B719-FBF2-DE99FC3FEE8E}"/>
                </a:ext>
              </a:extLst>
            </p:cNvPr>
            <p:cNvSpPr/>
            <p:nvPr/>
          </p:nvSpPr>
          <p:spPr>
            <a:xfrm>
              <a:off x="170834" y="6200834"/>
              <a:ext cx="11637960" cy="15112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Billboards</a:t>
              </a:r>
            </a:p>
          </p:txBody>
        </p:sp>
        <p:sp>
          <p:nvSpPr>
            <p:cNvPr id="37" name="Rectangle: Rounded Corners 36">
              <a:extLst>
                <a:ext uri="{FF2B5EF4-FFF2-40B4-BE49-F238E27FC236}">
                  <a16:creationId xmlns:a16="http://schemas.microsoft.com/office/drawing/2014/main" id="{6A2DFE6F-70EE-3A62-DE10-7B893C17C640}"/>
                </a:ext>
              </a:extLst>
            </p:cNvPr>
            <p:cNvSpPr/>
            <p:nvPr/>
          </p:nvSpPr>
          <p:spPr>
            <a:xfrm>
              <a:off x="170837" y="6383531"/>
              <a:ext cx="11637957" cy="1511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TV Commercials</a:t>
              </a:r>
            </a:p>
          </p:txBody>
        </p:sp>
        <p:sp>
          <p:nvSpPr>
            <p:cNvPr id="39" name="Rectangle: Rounded Corners 38">
              <a:extLst>
                <a:ext uri="{FF2B5EF4-FFF2-40B4-BE49-F238E27FC236}">
                  <a16:creationId xmlns:a16="http://schemas.microsoft.com/office/drawing/2014/main" id="{7D57F942-786D-C9B7-8D44-B384C866843E}"/>
                </a:ext>
              </a:extLst>
            </p:cNvPr>
            <p:cNvSpPr/>
            <p:nvPr/>
          </p:nvSpPr>
          <p:spPr>
            <a:xfrm>
              <a:off x="2438401" y="6561270"/>
              <a:ext cx="15064217" cy="15112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Engagement posts, reels</a:t>
              </a:r>
            </a:p>
          </p:txBody>
        </p:sp>
        <p:sp>
          <p:nvSpPr>
            <p:cNvPr id="38" name="Rectangle: Rounded Corners 37">
              <a:extLst>
                <a:ext uri="{FF2B5EF4-FFF2-40B4-BE49-F238E27FC236}">
                  <a16:creationId xmlns:a16="http://schemas.microsoft.com/office/drawing/2014/main" id="{92A2B192-B25B-DD3F-590D-DA3B31BD9FAC}"/>
                </a:ext>
              </a:extLst>
            </p:cNvPr>
            <p:cNvSpPr/>
            <p:nvPr/>
          </p:nvSpPr>
          <p:spPr>
            <a:xfrm>
              <a:off x="170396" y="6561270"/>
              <a:ext cx="4849473" cy="15112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t>#TheMorning Coffee</a:t>
              </a:r>
            </a:p>
          </p:txBody>
        </p:sp>
      </p:grpSp>
      <p:cxnSp>
        <p:nvCxnSpPr>
          <p:cNvPr id="43" name="Straight Connector 42">
            <a:extLst>
              <a:ext uri="{FF2B5EF4-FFF2-40B4-BE49-F238E27FC236}">
                <a16:creationId xmlns:a16="http://schemas.microsoft.com/office/drawing/2014/main" id="{0A996F63-C2FD-7A8D-5E20-5C9E26516C73}"/>
              </a:ext>
            </a:extLst>
          </p:cNvPr>
          <p:cNvCxnSpPr/>
          <p:nvPr/>
        </p:nvCxnSpPr>
        <p:spPr>
          <a:xfrm>
            <a:off x="5896946" y="1312222"/>
            <a:ext cx="0" cy="4087982"/>
          </a:xfrm>
          <a:prstGeom prst="line">
            <a:avLst/>
          </a:prstGeom>
          <a:ln w="12700">
            <a:solidFill>
              <a:srgbClr val="DD0F2D"/>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06E982-E112-417D-F99F-1707998F7597}"/>
              </a:ext>
            </a:extLst>
          </p:cNvPr>
          <p:cNvSpPr txBox="1"/>
          <p:nvPr/>
        </p:nvSpPr>
        <p:spPr>
          <a:xfrm>
            <a:off x="2196" y="6433496"/>
            <a:ext cx="12189804" cy="415498"/>
          </a:xfrm>
          <a:prstGeom prst="rect">
            <a:avLst/>
          </a:prstGeom>
          <a:noFill/>
          <a:ln>
            <a:solidFill>
              <a:schemeClr val="tx1"/>
            </a:solidFill>
            <a:prstDash val="dash"/>
          </a:ln>
        </p:spPr>
        <p:txBody>
          <a:bodyPr wrap="square" rtlCol="0">
            <a:spAutoFit/>
          </a:bodyPr>
          <a:lstStyle/>
          <a:p>
            <a:r>
              <a:rPr lang="en-IN" sz="1050" dirty="0"/>
              <a:t>Tim Hortons should continue to position itself as a second working and meeting place, and focus on its strength, high-quality fresh food and 100% arabica coffee with an additional perception of a ‘Breakfast joint’. Getting into chai café culture should not be its priority as its strength has been coffee and low pricing of its food and beverages.</a:t>
            </a:r>
          </a:p>
        </p:txBody>
      </p:sp>
      <p:pic>
        <p:nvPicPr>
          <p:cNvPr id="11" name="Picture 2" descr="Recommend ">
            <a:extLst>
              <a:ext uri="{FF2B5EF4-FFF2-40B4-BE49-F238E27FC236}">
                <a16:creationId xmlns:a16="http://schemas.microsoft.com/office/drawing/2014/main" id="{4D803292-3050-6EB1-E758-A5CC442524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58791" y="6310246"/>
            <a:ext cx="248704" cy="2487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4205DA4-F337-2E36-6229-A2118F3C6A06}"/>
              </a:ext>
            </a:extLst>
          </p:cNvPr>
          <p:cNvPicPr>
            <a:picLocks noChangeAspect="1"/>
          </p:cNvPicPr>
          <p:nvPr/>
        </p:nvPicPr>
        <p:blipFill rotWithShape="1">
          <a:blip r:embed="rId13"/>
          <a:srcRect b="10743"/>
          <a:stretch/>
        </p:blipFill>
        <p:spPr>
          <a:xfrm>
            <a:off x="3853493" y="4492577"/>
            <a:ext cx="1821066" cy="814317"/>
          </a:xfrm>
          <a:prstGeom prst="rect">
            <a:avLst/>
          </a:prstGeom>
        </p:spPr>
      </p:pic>
      <p:grpSp>
        <p:nvGrpSpPr>
          <p:cNvPr id="42" name="Group 41">
            <a:extLst>
              <a:ext uri="{FF2B5EF4-FFF2-40B4-BE49-F238E27FC236}">
                <a16:creationId xmlns:a16="http://schemas.microsoft.com/office/drawing/2014/main" id="{BC166D58-7D2E-8F52-D0E9-D26D664F19DC}"/>
              </a:ext>
            </a:extLst>
          </p:cNvPr>
          <p:cNvGrpSpPr/>
          <p:nvPr/>
        </p:nvGrpSpPr>
        <p:grpSpPr>
          <a:xfrm>
            <a:off x="0" y="-3634"/>
            <a:ext cx="12192000" cy="539114"/>
            <a:chOff x="0" y="-3634"/>
            <a:chExt cx="12192000" cy="539114"/>
          </a:xfrm>
        </p:grpSpPr>
        <p:sp>
          <p:nvSpPr>
            <p:cNvPr id="44" name="Rectangle 43">
              <a:extLst>
                <a:ext uri="{FF2B5EF4-FFF2-40B4-BE49-F238E27FC236}">
                  <a16:creationId xmlns:a16="http://schemas.microsoft.com/office/drawing/2014/main" id="{3E62176A-531E-E35A-4BA9-962499D9C3F2}"/>
                </a:ext>
              </a:extLst>
            </p:cNvPr>
            <p:cNvSpPr/>
            <p:nvPr/>
          </p:nvSpPr>
          <p:spPr>
            <a:xfrm>
              <a:off x="0" y="1"/>
              <a:ext cx="2438400" cy="535286"/>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CONSUMER PERSONA</a:t>
              </a:r>
            </a:p>
          </p:txBody>
        </p:sp>
        <p:sp>
          <p:nvSpPr>
            <p:cNvPr id="45" name="Rectangle 44">
              <a:extLst>
                <a:ext uri="{FF2B5EF4-FFF2-40B4-BE49-F238E27FC236}">
                  <a16:creationId xmlns:a16="http://schemas.microsoft.com/office/drawing/2014/main" id="{747C88B0-E797-DD85-4235-CA162D698A3A}"/>
                </a:ext>
              </a:extLst>
            </p:cNvPr>
            <p:cNvSpPr/>
            <p:nvPr/>
          </p:nvSpPr>
          <p:spPr>
            <a:xfrm>
              <a:off x="2438400" y="-1"/>
              <a:ext cx="2438400" cy="532463"/>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TIM HORTONS vs STARBUCKS</a:t>
              </a:r>
            </a:p>
          </p:txBody>
        </p:sp>
        <p:sp>
          <p:nvSpPr>
            <p:cNvPr id="46" name="Rectangle 45">
              <a:extLst>
                <a:ext uri="{FF2B5EF4-FFF2-40B4-BE49-F238E27FC236}">
                  <a16:creationId xmlns:a16="http://schemas.microsoft.com/office/drawing/2014/main" id="{373A8F39-2237-9899-C8BD-1CB77A905CB0}"/>
                </a:ext>
              </a:extLst>
            </p:cNvPr>
            <p:cNvSpPr/>
            <p:nvPr/>
          </p:nvSpPr>
          <p:spPr>
            <a:xfrm>
              <a:off x="4876800" y="-3634"/>
              <a:ext cx="2438400" cy="535479"/>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ACQUIRING CUSTOMERS</a:t>
              </a:r>
            </a:p>
          </p:txBody>
        </p:sp>
        <p:sp>
          <p:nvSpPr>
            <p:cNvPr id="47" name="Rectangle 46">
              <a:extLst>
                <a:ext uri="{FF2B5EF4-FFF2-40B4-BE49-F238E27FC236}">
                  <a16:creationId xmlns:a16="http://schemas.microsoft.com/office/drawing/2014/main" id="{630E1CAE-2522-FF14-CE1F-A2CD3D633B2B}"/>
                </a:ext>
              </a:extLst>
            </p:cNvPr>
            <p:cNvSpPr/>
            <p:nvPr/>
          </p:nvSpPr>
          <p:spPr>
            <a:xfrm>
              <a:off x="7315200" y="0"/>
              <a:ext cx="2438400" cy="532462"/>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MARKET ATTRACTIVENESS &amp; MARKETING MIX</a:t>
              </a:r>
            </a:p>
          </p:txBody>
        </p:sp>
        <p:sp>
          <p:nvSpPr>
            <p:cNvPr id="48" name="Rectangle 47">
              <a:extLst>
                <a:ext uri="{FF2B5EF4-FFF2-40B4-BE49-F238E27FC236}">
                  <a16:creationId xmlns:a16="http://schemas.microsoft.com/office/drawing/2014/main" id="{658D5DB6-2092-D923-CF10-10226B4652B6}"/>
                </a:ext>
              </a:extLst>
            </p:cNvPr>
            <p:cNvSpPr/>
            <p:nvPr/>
          </p:nvSpPr>
          <p:spPr>
            <a:xfrm>
              <a:off x="9753600" y="1"/>
              <a:ext cx="2438400" cy="535479"/>
            </a:xfrm>
            <a:prstGeom prst="rect">
              <a:avLst/>
            </a:prstGeom>
            <a:solidFill>
              <a:srgbClr val="DD0F2D"/>
            </a:solidFill>
            <a:ln>
              <a:solidFill>
                <a:srgbClr val="DD0F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PROMOTION STRATEGY</a:t>
              </a:r>
            </a:p>
          </p:txBody>
        </p:sp>
      </p:grpSp>
      <p:sp>
        <p:nvSpPr>
          <p:cNvPr id="4" name="TextBox 3">
            <a:extLst>
              <a:ext uri="{FF2B5EF4-FFF2-40B4-BE49-F238E27FC236}">
                <a16:creationId xmlns:a16="http://schemas.microsoft.com/office/drawing/2014/main" id="{F2C21F5D-9AC9-F857-C324-3EEB10C424CB}"/>
              </a:ext>
            </a:extLst>
          </p:cNvPr>
          <p:cNvSpPr txBox="1"/>
          <p:nvPr/>
        </p:nvSpPr>
        <p:spPr>
          <a:xfrm>
            <a:off x="10307161" y="5811265"/>
            <a:ext cx="2393151" cy="307777"/>
          </a:xfrm>
          <a:prstGeom prst="rect">
            <a:avLst/>
          </a:prstGeom>
          <a:noFill/>
        </p:spPr>
        <p:txBody>
          <a:bodyPr wrap="square">
            <a:spAutoFit/>
          </a:bodyPr>
          <a:lstStyle/>
          <a:p>
            <a:r>
              <a:rPr lang="en-IN" sz="1400" b="1" dirty="0">
                <a:hlinkClick r:id="rId14">
                  <a:extLst>
                    <a:ext uri="{A12FA001-AC4F-418D-AE19-62706E023703}">
                      <ahyp:hlinkClr xmlns:ahyp="http://schemas.microsoft.com/office/drawing/2018/hyperlinkcolor" val="tx"/>
                    </a:ext>
                  </a:extLst>
                </a:hlinkClick>
              </a:rPr>
              <a:t>Click here </a:t>
            </a:r>
            <a:r>
              <a:rPr lang="en-IN" sz="1400" b="1" dirty="0"/>
              <a:t>for Appendix</a:t>
            </a:r>
          </a:p>
        </p:txBody>
      </p:sp>
      <p:pic>
        <p:nvPicPr>
          <p:cNvPr id="6" name="Graphic 5" descr="Arrow: Slight curve with solid fill">
            <a:extLst>
              <a:ext uri="{FF2B5EF4-FFF2-40B4-BE49-F238E27FC236}">
                <a16:creationId xmlns:a16="http://schemas.microsoft.com/office/drawing/2014/main" id="{71768C30-D09D-C618-EC88-B2D99F5B04A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02516" y="5716353"/>
            <a:ext cx="472684" cy="472684"/>
          </a:xfrm>
          <a:prstGeom prst="rect">
            <a:avLst/>
          </a:prstGeom>
        </p:spPr>
      </p:pic>
      <p:sp>
        <p:nvSpPr>
          <p:cNvPr id="7" name="Rectangle 6">
            <a:extLst>
              <a:ext uri="{FF2B5EF4-FFF2-40B4-BE49-F238E27FC236}">
                <a16:creationId xmlns:a16="http://schemas.microsoft.com/office/drawing/2014/main" id="{3AEFB908-357D-8F16-96AE-A33809D632BA}"/>
              </a:ext>
            </a:extLst>
          </p:cNvPr>
          <p:cNvSpPr/>
          <p:nvPr/>
        </p:nvSpPr>
        <p:spPr>
          <a:xfrm>
            <a:off x="10305680" y="5811265"/>
            <a:ext cx="1847639" cy="3077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931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2144</TotalTime>
  <Words>2024</Words>
  <Application>Microsoft Office PowerPoint</Application>
  <PresentationFormat>Widescreen</PresentationFormat>
  <Paragraphs>295</Paragraphs>
  <Slides>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Bahnschrift SemiCondensed</vt:lpstr>
      <vt:lpstr>Calibri</vt:lpstr>
      <vt:lpstr>Calibri Light</vt:lpstr>
      <vt:lpstr>source-serif-pro</vt:lpstr>
      <vt:lpstr>Office Theme</vt:lpstr>
      <vt:lpstr>The Coffee Tales Dethroning the King?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Devesh Sinha</dc:creator>
  <cp:lastModifiedBy>Mohit Kiradoo</cp:lastModifiedBy>
  <cp:revision>21</cp:revision>
  <dcterms:created xsi:type="dcterms:W3CDTF">2022-11-08T13:11:51Z</dcterms:created>
  <dcterms:modified xsi:type="dcterms:W3CDTF">2022-11-11T06:58:56Z</dcterms:modified>
</cp:coreProperties>
</file>